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99"/>
  </p:notesMasterIdLst>
  <p:handoutMasterIdLst>
    <p:handoutMasterId r:id="rId100"/>
  </p:handoutMasterIdLst>
  <p:sldIdLst>
    <p:sldId id="256" r:id="rId3"/>
    <p:sldId id="281" r:id="rId4"/>
    <p:sldId id="282" r:id="rId5"/>
    <p:sldId id="369" r:id="rId6"/>
    <p:sldId id="370" r:id="rId7"/>
    <p:sldId id="503" r:id="rId8"/>
    <p:sldId id="260" r:id="rId9"/>
    <p:sldId id="428" r:id="rId10"/>
    <p:sldId id="429" r:id="rId11"/>
    <p:sldId id="441" r:id="rId12"/>
    <p:sldId id="307" r:id="rId13"/>
    <p:sldId id="573" r:id="rId14"/>
    <p:sldId id="636" r:id="rId15"/>
    <p:sldId id="504" r:id="rId16"/>
    <p:sldId id="334" r:id="rId17"/>
    <p:sldId id="335" r:id="rId18"/>
    <p:sldId id="331" r:id="rId19"/>
    <p:sldId id="336" r:id="rId20"/>
    <p:sldId id="333" r:id="rId21"/>
    <p:sldId id="338" r:id="rId22"/>
    <p:sldId id="339" r:id="rId23"/>
    <p:sldId id="341" r:id="rId24"/>
    <p:sldId id="340" r:id="rId25"/>
    <p:sldId id="342" r:id="rId26"/>
    <p:sldId id="343" r:id="rId27"/>
    <p:sldId id="442" r:id="rId28"/>
    <p:sldId id="345" r:id="rId29"/>
    <p:sldId id="344" r:id="rId30"/>
    <p:sldId id="430" r:id="rId31"/>
    <p:sldId id="346" r:id="rId32"/>
    <p:sldId id="741" r:id="rId33"/>
    <p:sldId id="431" r:id="rId34"/>
    <p:sldId id="348" r:id="rId35"/>
    <p:sldId id="443" r:id="rId36"/>
    <p:sldId id="349" r:id="rId37"/>
    <p:sldId id="350" r:id="rId38"/>
    <p:sldId id="742" r:id="rId39"/>
    <p:sldId id="743" r:id="rId40"/>
    <p:sldId id="744" r:id="rId41"/>
    <p:sldId id="745" r:id="rId42"/>
    <p:sldId id="747" r:id="rId43"/>
    <p:sldId id="748" r:id="rId44"/>
    <p:sldId id="749" r:id="rId45"/>
    <p:sldId id="487" r:id="rId46"/>
    <p:sldId id="357" r:id="rId47"/>
    <p:sldId id="488" r:id="rId48"/>
    <p:sldId id="489" r:id="rId49"/>
    <p:sldId id="446" r:id="rId50"/>
    <p:sldId id="308" r:id="rId51"/>
    <p:sldId id="751" r:id="rId52"/>
    <p:sldId id="309" r:id="rId53"/>
    <p:sldId id="310" r:id="rId54"/>
    <p:sldId id="311" r:id="rId55"/>
    <p:sldId id="699" r:id="rId56"/>
    <p:sldId id="700" r:id="rId57"/>
    <p:sldId id="313" r:id="rId58"/>
    <p:sldId id="315" r:id="rId59"/>
    <p:sldId id="752" r:id="rId60"/>
    <p:sldId id="316" r:id="rId61"/>
    <p:sldId id="317" r:id="rId62"/>
    <p:sldId id="366" r:id="rId63"/>
    <p:sldId id="318" r:id="rId64"/>
    <p:sldId id="746" r:id="rId65"/>
    <p:sldId id="319" r:id="rId66"/>
    <p:sldId id="490" r:id="rId67"/>
    <p:sldId id="491" r:id="rId68"/>
    <p:sldId id="320" r:id="rId69"/>
    <p:sldId id="368" r:id="rId70"/>
    <p:sldId id="756" r:id="rId71"/>
    <p:sldId id="321" r:id="rId72"/>
    <p:sldId id="444" r:id="rId73"/>
    <p:sldId id="492" r:id="rId74"/>
    <p:sldId id="493" r:id="rId75"/>
    <p:sldId id="494" r:id="rId76"/>
    <p:sldId id="495" r:id="rId77"/>
    <p:sldId id="753" r:id="rId78"/>
    <p:sldId id="496" r:id="rId79"/>
    <p:sldId id="497" r:id="rId80"/>
    <p:sldId id="757" r:id="rId81"/>
    <p:sldId id="445" r:id="rId82"/>
    <p:sldId id="498" r:id="rId83"/>
    <p:sldId id="500" r:id="rId84"/>
    <p:sldId id="501" r:id="rId85"/>
    <p:sldId id="754" r:id="rId86"/>
    <p:sldId id="755" r:id="rId87"/>
    <p:sldId id="730" r:id="rId88"/>
    <p:sldId id="571" r:id="rId89"/>
    <p:sldId id="739" r:id="rId90"/>
    <p:sldId id="572" r:id="rId91"/>
    <p:sldId id="505" r:id="rId92"/>
    <p:sldId id="737" r:id="rId93"/>
    <p:sldId id="738" r:id="rId94"/>
    <p:sldId id="740" r:id="rId95"/>
    <p:sldId id="440" r:id="rId96"/>
    <p:sldId id="354" r:id="rId97"/>
    <p:sldId id="355" r:id="rId9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776D"/>
    <a:srgbClr val="9DC0BC"/>
    <a:srgbClr val="E9F5F5"/>
    <a:srgbClr val="3E7871"/>
    <a:srgbClr val="9DD5D6"/>
    <a:srgbClr val="93BBD7"/>
    <a:srgbClr val="0077C1"/>
    <a:srgbClr val="E8E8E8"/>
    <a:srgbClr val="038BE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2" d="100"/>
          <a:sy n="82" d="100"/>
        </p:scale>
        <p:origin x="672"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14B27FB-C20F-BBF1-84BE-D617A89FA1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4D76F6D-EBE5-EF04-F9CA-943480C4AD8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E34C60-D5F0-4158-9AF5-9254910DF209}" type="datetimeFigureOut">
              <a:rPr lang="zh-CN" altLang="en-US" smtClean="0"/>
              <a:t>2022/6/14</a:t>
            </a:fld>
            <a:endParaRPr lang="zh-CN" altLang="en-US"/>
          </a:p>
        </p:txBody>
      </p:sp>
      <p:sp>
        <p:nvSpPr>
          <p:cNvPr id="4" name="页脚占位符 3">
            <a:extLst>
              <a:ext uri="{FF2B5EF4-FFF2-40B4-BE49-F238E27FC236}">
                <a16:creationId xmlns:a16="http://schemas.microsoft.com/office/drawing/2014/main" id="{24B795B9-9328-F211-AEC0-AAFDDAEB279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589315BB-EC85-C7EC-BB6D-6E8FA58E2F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724AD4-C1E5-4833-A3FD-617FB8BB8C4A}" type="slidenum">
              <a:rPr lang="zh-CN" altLang="en-US" smtClean="0"/>
              <a:t>‹#›</a:t>
            </a:fld>
            <a:endParaRPr lang="zh-CN" altLang="en-US"/>
          </a:p>
        </p:txBody>
      </p:sp>
    </p:spTree>
    <p:extLst>
      <p:ext uri="{BB962C8B-B14F-4D97-AF65-F5344CB8AC3E}">
        <p14:creationId xmlns:p14="http://schemas.microsoft.com/office/powerpoint/2010/main" val="30512560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8CAB3-67F7-45B2-8F9B-FC763442D096}" type="datetimeFigureOut">
              <a:rPr lang="zh-CN" altLang="en-US" smtClean="0"/>
              <a:t>2022/6/14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FA7B62-5ABE-4DA6-B683-F654A6956623}" type="slidenum">
              <a:rPr lang="zh-CN" altLang="en-US" smtClean="0"/>
              <a:t>‹#›</a:t>
            </a:fld>
            <a:endParaRPr lang="zh-CN" altLang="en-US"/>
          </a:p>
        </p:txBody>
      </p:sp>
    </p:spTree>
    <p:extLst>
      <p:ext uri="{BB962C8B-B14F-4D97-AF65-F5344CB8AC3E}">
        <p14:creationId xmlns:p14="http://schemas.microsoft.com/office/powerpoint/2010/main" val="30881902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D51EF0B-A145-4257-AC8E-134F9CD30BF6}" type="datetime1">
              <a:rPr lang="zh-CN" altLang="en-US" smtClean="0"/>
              <a:t>2022/6/14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A454A68-7F02-43F5-A45F-20E2094C8D9C}" type="datetime1">
              <a:rPr lang="zh-CN" altLang="en-US" smtClean="0"/>
              <a:t>2022/6/14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067E97-F6EC-4BC0-A39E-F8771795EE88}" type="datetime1">
              <a:rPr lang="zh-CN" altLang="en-US" smtClean="0"/>
              <a:t>2022/6/14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BF39FB6-9A98-4541-9242-D3F0E8074068}" type="datetime1">
              <a:rPr lang="zh-CN" altLang="en-US" smtClean="0"/>
              <a:t>2022/6/14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735E4FA9-61A4-4A82-8DE8-55140459C3B5}" type="datetime1">
              <a:rPr lang="zh-CN" altLang="en-US" smtClean="0">
                <a:solidFill>
                  <a:prstClr val="black"/>
                </a:solidFill>
              </a:rPr>
              <a:t>2022/6/14</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88074666-686B-46C7-A562-7489F1F6FEB9}" type="datetime1">
              <a:rPr lang="zh-CN" altLang="en-US" smtClean="0">
                <a:solidFill>
                  <a:prstClr val="black"/>
                </a:solidFill>
              </a:rPr>
              <a:t>2022/6/14</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917876-8A88-49A1-AE95-D0C6BC37EFE4}" type="datetime1">
              <a:rPr lang="zh-CN" altLang="en-US" smtClean="0"/>
              <a:t>2022/6/14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FDF9FE4-B081-4F4C-8AC2-976242AAED7A}" type="datetime1">
              <a:rPr lang="zh-CN" altLang="en-US" smtClean="0"/>
              <a:t>2022/6/14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143C39B-DADA-4274-8BDC-B9CCA0C135E9}" type="datetime1">
              <a:rPr lang="zh-CN" altLang="en-US" smtClean="0"/>
              <a:t>2022/6/14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AB7058C-12DE-40CF-B4ED-7F5BEBAB7DCC}" type="datetime1">
              <a:rPr lang="zh-CN" altLang="en-US" smtClean="0"/>
              <a:t>2022/6/14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311DDEF-3F01-4224-B79E-07D171A4035B}" type="datetime1">
              <a:rPr lang="zh-CN" altLang="en-US" smtClean="0"/>
              <a:t>2022/6/14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11" name="TextBox 10"/>
          <p:cNvSpPr txBox="1"/>
          <p:nvPr userDrawn="1"/>
        </p:nvSpPr>
        <p:spPr>
          <a:xfrm>
            <a:off x="615934"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B61C938-C50C-4737-97A5-A00CBDFD044B}" type="datetime1">
              <a:rPr lang="zh-CN" altLang="en-US" smtClean="0"/>
              <a:t>2022/6/14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2182FD-A2F2-4FCC-8144-D7AAF7928317}" type="datetime1">
              <a:rPr lang="zh-CN" altLang="en-US" smtClean="0"/>
              <a:t>2022/6/14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4602405-76B4-4F7F-BC66-0C538F964ED4}" type="datetime1">
              <a:rPr lang="zh-CN" altLang="en-US" smtClean="0"/>
              <a:t>2022/6/14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58A20D-20FA-4BDF-9719-DDA004A9867D}" type="datetime1">
              <a:rPr lang="zh-CN" altLang="en-US" smtClean="0"/>
              <a:t>2022/6/14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8.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8.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8.xml"/><Relationship Id="rId1" Type="http://schemas.openxmlformats.org/officeDocument/2006/relationships/tags" Target="../tags/tag11.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8.xml"/><Relationship Id="rId1" Type="http://schemas.openxmlformats.org/officeDocument/2006/relationships/tags" Target="../tags/tag1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8.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8.xml"/><Relationship Id="rId1" Type="http://schemas.openxmlformats.org/officeDocument/2006/relationships/tags" Target="../tags/tag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8.xml"/><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8.xml"/><Relationship Id="rId1" Type="http://schemas.openxmlformats.org/officeDocument/2006/relationships/tags" Target="../tags/tag19.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8.xml"/><Relationship Id="rId1" Type="http://schemas.openxmlformats.org/officeDocument/2006/relationships/tags" Target="../tags/tag20.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8.xml"/><Relationship Id="rId1" Type="http://schemas.openxmlformats.org/officeDocument/2006/relationships/tags" Target="../tags/tag2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8.xml"/><Relationship Id="rId1" Type="http://schemas.openxmlformats.org/officeDocument/2006/relationships/tags" Target="../tags/tag2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8.xml"/><Relationship Id="rId1" Type="http://schemas.openxmlformats.org/officeDocument/2006/relationships/tags" Target="../tags/tag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8.xml"/><Relationship Id="rId1" Type="http://schemas.openxmlformats.org/officeDocument/2006/relationships/tags" Target="../tags/tag2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8.xml"/><Relationship Id="rId1" Type="http://schemas.openxmlformats.org/officeDocument/2006/relationships/tags" Target="../tags/tag2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8.xml"/><Relationship Id="rId1" Type="http://schemas.openxmlformats.org/officeDocument/2006/relationships/tags" Target="../tags/tag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8.xml"/><Relationship Id="rId1" Type="http://schemas.openxmlformats.org/officeDocument/2006/relationships/tags" Target="../tags/tag2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8.xml"/><Relationship Id="rId1" Type="http://schemas.openxmlformats.org/officeDocument/2006/relationships/tags" Target="../tags/tag28.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8.xml"/><Relationship Id="rId1" Type="http://schemas.openxmlformats.org/officeDocument/2006/relationships/tags" Target="../tags/tag29.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8.xml"/><Relationship Id="rId1" Type="http://schemas.openxmlformats.org/officeDocument/2006/relationships/tags" Target="../tags/tag3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8.xml"/><Relationship Id="rId1" Type="http://schemas.openxmlformats.org/officeDocument/2006/relationships/tags" Target="../tags/tag3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8.xml"/><Relationship Id="rId1" Type="http://schemas.openxmlformats.org/officeDocument/2006/relationships/tags" Target="../tags/tag32.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8.xml"/><Relationship Id="rId1" Type="http://schemas.openxmlformats.org/officeDocument/2006/relationships/tags" Target="../tags/tag33.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8.xml"/><Relationship Id="rId1" Type="http://schemas.openxmlformats.org/officeDocument/2006/relationships/tags" Target="../tags/tag34.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8.xml"/><Relationship Id="rId1" Type="http://schemas.openxmlformats.org/officeDocument/2006/relationships/tags" Target="../tags/tag35.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8.xml"/><Relationship Id="rId1" Type="http://schemas.openxmlformats.org/officeDocument/2006/relationships/tags" Target="../tags/tag36.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8.xml"/><Relationship Id="rId1" Type="http://schemas.openxmlformats.org/officeDocument/2006/relationships/tags" Target="../tags/tag37.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8.xml"/><Relationship Id="rId1" Type="http://schemas.openxmlformats.org/officeDocument/2006/relationships/tags" Target="../tags/tag38.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8.xml"/><Relationship Id="rId1" Type="http://schemas.openxmlformats.org/officeDocument/2006/relationships/tags" Target="../tags/tag39.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8.xml"/><Relationship Id="rId1" Type="http://schemas.openxmlformats.org/officeDocument/2006/relationships/tags" Target="../tags/tag40.xml"/><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8.xml"/><Relationship Id="rId1" Type="http://schemas.openxmlformats.org/officeDocument/2006/relationships/tags" Target="../tags/tag4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8.xml"/><Relationship Id="rId1" Type="http://schemas.openxmlformats.org/officeDocument/2006/relationships/tags" Target="../tags/tag42.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8.xml"/><Relationship Id="rId1" Type="http://schemas.openxmlformats.org/officeDocument/2006/relationships/tags" Target="../tags/tag43.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8.xml"/><Relationship Id="rId1" Type="http://schemas.openxmlformats.org/officeDocument/2006/relationships/tags" Target="../tags/tag44.xml"/><Relationship Id="rId4" Type="http://schemas.openxmlformats.org/officeDocument/2006/relationships/image" Target="../media/image69.emf"/></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8.xml"/><Relationship Id="rId1" Type="http://schemas.openxmlformats.org/officeDocument/2006/relationships/tags" Target="../tags/tag45.xml"/><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8.xml"/><Relationship Id="rId1" Type="http://schemas.openxmlformats.org/officeDocument/2006/relationships/tags" Target="../tags/tag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6.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8.xml"/><Relationship Id="rId1" Type="http://schemas.openxmlformats.org/officeDocument/2006/relationships/tags" Target="../tags/tag47.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8.xml"/><Relationship Id="rId1" Type="http://schemas.openxmlformats.org/officeDocument/2006/relationships/tags" Target="../tags/tag48.xml"/><Relationship Id="rId5" Type="http://schemas.openxmlformats.org/officeDocument/2006/relationships/image" Target="../media/image77.pn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8.xml"/><Relationship Id="rId1" Type="http://schemas.openxmlformats.org/officeDocument/2006/relationships/tags" Target="../tags/tag49.xml"/><Relationship Id="rId5" Type="http://schemas.openxmlformats.org/officeDocument/2006/relationships/image" Target="../media/image80.png"/><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8.xml"/><Relationship Id="rId1" Type="http://schemas.openxmlformats.org/officeDocument/2006/relationships/tags" Target="../tags/tag50.xml"/><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51.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8.xml"/><Relationship Id="rId1" Type="http://schemas.openxmlformats.org/officeDocument/2006/relationships/tags" Target="../tags/tag52.xml"/><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8.xml"/><Relationship Id="rId1" Type="http://schemas.openxmlformats.org/officeDocument/2006/relationships/tags" Target="../tags/tag53.xml"/><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8.xml"/><Relationship Id="rId1" Type="http://schemas.openxmlformats.org/officeDocument/2006/relationships/tags" Target="../tags/tag54.xml"/><Relationship Id="rId4" Type="http://schemas.openxmlformats.org/officeDocument/2006/relationships/image" Target="../media/image88.png"/></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8.xml"/><Relationship Id="rId1" Type="http://schemas.openxmlformats.org/officeDocument/2006/relationships/tags" Target="../tags/tag5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56.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8.xml"/><Relationship Id="rId1" Type="http://schemas.openxmlformats.org/officeDocument/2006/relationships/tags" Target="../tags/tag57.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Layout" Target="../slideLayouts/slideLayout8.xml"/><Relationship Id="rId1" Type="http://schemas.openxmlformats.org/officeDocument/2006/relationships/tags" Target="../tags/tag58.xml"/><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8.xml"/><Relationship Id="rId1" Type="http://schemas.openxmlformats.org/officeDocument/2006/relationships/tags" Target="../tags/tag59.xml"/></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8.xml"/><Relationship Id="rId1" Type="http://schemas.openxmlformats.org/officeDocument/2006/relationships/tags" Target="../tags/tag60.xml"/><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8.xml"/><Relationship Id="rId1" Type="http://schemas.openxmlformats.org/officeDocument/2006/relationships/tags" Target="../tags/tag61.xml"/><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8.xml"/><Relationship Id="rId1" Type="http://schemas.openxmlformats.org/officeDocument/2006/relationships/tags" Target="../tags/tag62.xml"/><Relationship Id="rId4" Type="http://schemas.openxmlformats.org/officeDocument/2006/relationships/image" Target="../media/image100.png"/></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8.xml"/><Relationship Id="rId1" Type="http://schemas.openxmlformats.org/officeDocument/2006/relationships/tags" Target="../tags/tag63.xml"/><Relationship Id="rId5" Type="http://schemas.openxmlformats.org/officeDocument/2006/relationships/image" Target="../media/image103.png"/><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8.xml"/><Relationship Id="rId1" Type="http://schemas.openxmlformats.org/officeDocument/2006/relationships/tags" Target="../tags/tag64.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8.xml"/><Relationship Id="rId1" Type="http://schemas.openxmlformats.org/officeDocument/2006/relationships/tags" Target="../tags/tag65.xml"/><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8.xml"/><Relationship Id="rId1" Type="http://schemas.openxmlformats.org/officeDocument/2006/relationships/tags" Target="../tags/tag66.xml"/><Relationship Id="rId5" Type="http://schemas.openxmlformats.org/officeDocument/2006/relationships/image" Target="../media/image109.png"/><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8.xml"/><Relationship Id="rId1" Type="http://schemas.openxmlformats.org/officeDocument/2006/relationships/tags" Target="../tags/tag67.xml"/></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8.xml"/><Relationship Id="rId1" Type="http://schemas.openxmlformats.org/officeDocument/2006/relationships/tags" Target="../tags/tag68.xml"/></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8.xml"/><Relationship Id="rId1" Type="http://schemas.openxmlformats.org/officeDocument/2006/relationships/tags" Target="../tags/tag69.xml"/></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8.xml"/><Relationship Id="rId1" Type="http://schemas.openxmlformats.org/officeDocument/2006/relationships/tags" Target="../tags/tag70.xml"/><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8.xml"/><Relationship Id="rId1" Type="http://schemas.openxmlformats.org/officeDocument/2006/relationships/tags" Target="../tags/tag71.xml"/><Relationship Id="rId4" Type="http://schemas.openxmlformats.org/officeDocument/2006/relationships/image" Target="../media/image116.png"/></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8.xml"/><Relationship Id="rId1" Type="http://schemas.openxmlformats.org/officeDocument/2006/relationships/tags" Target="../tags/tag72.xml"/><Relationship Id="rId5" Type="http://schemas.openxmlformats.org/officeDocument/2006/relationships/image" Target="../media/image119.png"/><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8.xml"/><Relationship Id="rId1" Type="http://schemas.openxmlformats.org/officeDocument/2006/relationships/tags" Target="../tags/tag73.xml"/></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8.xml"/><Relationship Id="rId1" Type="http://schemas.openxmlformats.org/officeDocument/2006/relationships/tags" Target="../tags/tag74.xml"/><Relationship Id="rId4" Type="http://schemas.openxmlformats.org/officeDocument/2006/relationships/image" Target="../media/image12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8.xml"/><Relationship Id="rId1" Type="http://schemas.openxmlformats.org/officeDocument/2006/relationships/tags" Target="../tags/tag75.xml"/><Relationship Id="rId4" Type="http://schemas.openxmlformats.org/officeDocument/2006/relationships/image" Target="../media/image124.png"/></Relationships>
</file>

<file path=ppt/slides/_rels/slide82.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4"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8.xml"/><Relationship Id="rId1" Type="http://schemas.openxmlformats.org/officeDocument/2006/relationships/tags" Target="../tags/tag79.xml"/><Relationship Id="rId4" Type="http://schemas.openxmlformats.org/officeDocument/2006/relationships/image" Target="../media/image126.png"/></Relationships>
</file>

<file path=ppt/slides/_rels/slide8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8.xml"/><Relationship Id="rId1" Type="http://schemas.openxmlformats.org/officeDocument/2006/relationships/tags" Target="../tags/tag80.xml"/><Relationship Id="rId4" Type="http://schemas.openxmlformats.org/officeDocument/2006/relationships/image" Target="../media/image128.png"/></Relationships>
</file>

<file path=ppt/slides/_rels/slide8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8.xml"/><Relationship Id="rId1" Type="http://schemas.openxmlformats.org/officeDocument/2006/relationships/tags" Target="../tags/tag81.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82.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83.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84.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8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8.xml"/><Relationship Id="rId1" Type="http://schemas.openxmlformats.org/officeDocument/2006/relationships/tags" Target="../tags/tag7.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86.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87.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88.xml"/></Relationships>
</file>

<file path=ppt/slides/_rels/slide9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8.xml"/><Relationship Id="rId1" Type="http://schemas.openxmlformats.org/officeDocument/2006/relationships/tags" Target="../tags/tag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hyperlink" Target="https://modao.cc/prototyping/prototyping-tools.html" TargetMode="External"/><Relationship Id="rId2" Type="http://schemas.openxmlformats.org/officeDocument/2006/relationships/slideLayout" Target="../slideLayouts/slideLayout8.xml"/><Relationship Id="rId1" Type="http://schemas.openxmlformats.org/officeDocument/2006/relationships/tags" Target="../tags/tag90.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 name="椭圆 48"/>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8" name="组合 77"/>
          <p:cNvGrpSpPr/>
          <p:nvPr/>
        </p:nvGrpSpPr>
        <p:grpSpPr>
          <a:xfrm>
            <a:off x="1644650" y="1682750"/>
            <a:ext cx="2882900" cy="558800"/>
            <a:chOff x="1644650" y="1682750"/>
            <a:chExt cx="2882900" cy="558800"/>
          </a:xfrm>
        </p:grpSpPr>
        <p:sp>
          <p:nvSpPr>
            <p:cNvPr id="5" name="椭圆 4"/>
            <p:cNvSpPr/>
            <p:nvPr/>
          </p:nvSpPr>
          <p:spPr>
            <a:xfrm>
              <a:off x="164465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222567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p:cNvSpPr/>
            <p:nvPr/>
          </p:nvSpPr>
          <p:spPr>
            <a:xfrm>
              <a:off x="280670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396875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338772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1733550" y="1716523"/>
              <a:ext cx="381000" cy="46037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cs typeface="+mn-ea"/>
                  <a:sym typeface="+mn-lt"/>
                </a:rPr>
                <a:t>菜</a:t>
              </a:r>
            </a:p>
          </p:txBody>
        </p:sp>
        <p:sp>
          <p:nvSpPr>
            <p:cNvPr id="54" name="文本框 53"/>
            <p:cNvSpPr txBox="1"/>
            <p:nvPr/>
          </p:nvSpPr>
          <p:spPr>
            <a:xfrm>
              <a:off x="2314575" y="1731317"/>
              <a:ext cx="381000" cy="46037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cs typeface="+mn-ea"/>
                  <a:sym typeface="+mn-lt"/>
                </a:rPr>
                <a:t>码</a:t>
              </a:r>
            </a:p>
          </p:txBody>
        </p:sp>
        <p:sp>
          <p:nvSpPr>
            <p:cNvPr id="55" name="文本框 54"/>
            <p:cNvSpPr txBox="1"/>
            <p:nvPr/>
          </p:nvSpPr>
          <p:spPr>
            <a:xfrm>
              <a:off x="2895600" y="1723815"/>
              <a:ext cx="381000" cy="460375"/>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cs typeface="+mn-ea"/>
                  <a:sym typeface="+mn-lt"/>
                </a:rPr>
                <a:t>S</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sp>
          <p:nvSpPr>
            <p:cNvPr id="56" name="文本框 55"/>
            <p:cNvSpPr txBox="1"/>
            <p:nvPr/>
          </p:nvSpPr>
          <p:spPr>
            <a:xfrm>
              <a:off x="3476625" y="1731317"/>
              <a:ext cx="381000" cy="460375"/>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cs typeface="+mn-ea"/>
                  <a:sym typeface="+mn-lt"/>
                </a:rPr>
                <a:t>S</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sp>
          <p:nvSpPr>
            <p:cNvPr id="57" name="文本框 56"/>
            <p:cNvSpPr txBox="1"/>
            <p:nvPr/>
          </p:nvSpPr>
          <p:spPr>
            <a:xfrm>
              <a:off x="4057650" y="1731317"/>
              <a:ext cx="381000" cy="460375"/>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cs typeface="+mn-ea"/>
                  <a:sym typeface="+mn-lt"/>
                </a:rPr>
                <a:t>T</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grpSp>
      <p:sp>
        <p:nvSpPr>
          <p:cNvPr id="11" name="文本框 10"/>
          <p:cNvSpPr txBox="1"/>
          <p:nvPr/>
        </p:nvSpPr>
        <p:spPr>
          <a:xfrm>
            <a:off x="1492250" y="2812291"/>
            <a:ext cx="9213850" cy="1014730"/>
          </a:xfrm>
          <a:prstGeom prst="rect">
            <a:avLst/>
          </a:prstGeom>
          <a:noFill/>
        </p:spPr>
        <p:txBody>
          <a:bodyPr wrap="square" rtlCol="0">
            <a:spAutoFit/>
          </a:bodyPr>
          <a:lstStyle/>
          <a:p>
            <a:r>
              <a:rPr lang="zh-CN" altLang="en-US" sz="6000" spc="300" dirty="0">
                <a:latin typeface="方正正黑简体" charset="0"/>
                <a:ea typeface="方正正黑简体" charset="0"/>
                <a:cs typeface="+mn-ea"/>
                <a:sym typeface="+mn-lt"/>
              </a:rPr>
              <a:t>需求工程项目收尾</a:t>
            </a:r>
            <a:endParaRPr lang="zh-CN" altLang="en-US" sz="6000" spc="300" dirty="0">
              <a:latin typeface="方正正黑简体" panose="02000000000000000000" pitchFamily="2" charset="-122"/>
              <a:ea typeface="方正正黑简体" panose="02000000000000000000" pitchFamily="2" charset="-122"/>
              <a:cs typeface="+mn-ea"/>
              <a:sym typeface="+mn-lt"/>
            </a:endParaRPr>
          </a:p>
        </p:txBody>
      </p:sp>
      <p:sp>
        <p:nvSpPr>
          <p:cNvPr id="32" name="椭圆 31"/>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9" name="组合 68"/>
          <p:cNvGrpSpPr/>
          <p:nvPr/>
        </p:nvGrpSpPr>
        <p:grpSpPr>
          <a:xfrm>
            <a:off x="1654175" y="4910927"/>
            <a:ext cx="2203450" cy="400110"/>
            <a:chOff x="1654175" y="4908884"/>
            <a:chExt cx="1720850" cy="400110"/>
          </a:xfrm>
        </p:grpSpPr>
        <p:sp>
          <p:nvSpPr>
            <p:cNvPr id="65" name="矩形: 圆角 64"/>
            <p:cNvSpPr/>
            <p:nvPr/>
          </p:nvSpPr>
          <p:spPr>
            <a:xfrm>
              <a:off x="1654175" y="4908884"/>
              <a:ext cx="1720850" cy="400110"/>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文本框 65"/>
            <p:cNvSpPr txBox="1"/>
            <p:nvPr/>
          </p:nvSpPr>
          <p:spPr>
            <a:xfrm>
              <a:off x="1654175" y="4924273"/>
              <a:ext cx="1711325" cy="368300"/>
            </a:xfrm>
            <a:prstGeom prst="rect">
              <a:avLst/>
            </a:prstGeom>
            <a:noFill/>
          </p:spPr>
          <p:txBody>
            <a:bodyPr wrap="square" rtlCol="0">
              <a:spAutoFit/>
            </a:bodyPr>
            <a:lstStyle/>
            <a:p>
              <a:pPr algn="dist"/>
              <a:r>
                <a:rPr lang="zh-CN" altLang="en-US" dirty="0">
                  <a:solidFill>
                    <a:schemeClr val="bg1"/>
                  </a:solidFill>
                  <a:cs typeface="+mn-ea"/>
                  <a:sym typeface="+mn-lt"/>
                </a:rPr>
                <a:t>汇报人：</a:t>
              </a:r>
              <a:r>
                <a:rPr lang="en-US" altLang="zh-CN" dirty="0">
                  <a:solidFill>
                    <a:schemeClr val="bg1"/>
                  </a:solidFill>
                  <a:cs typeface="+mn-ea"/>
                  <a:sym typeface="+mn-lt"/>
                </a:rPr>
                <a:t>G15</a:t>
              </a:r>
              <a:endParaRPr lang="zh-CN" altLang="en-US" dirty="0">
                <a:solidFill>
                  <a:schemeClr val="bg1"/>
                </a:solidFill>
                <a:cs typeface="+mn-ea"/>
                <a:sym typeface="+mn-lt"/>
              </a:endParaRPr>
            </a:p>
          </p:txBody>
        </p:sp>
      </p:grpSp>
      <p:grpSp>
        <p:nvGrpSpPr>
          <p:cNvPr id="70" name="组合 69"/>
          <p:cNvGrpSpPr/>
          <p:nvPr/>
        </p:nvGrpSpPr>
        <p:grpSpPr>
          <a:xfrm>
            <a:off x="4257674" y="4910927"/>
            <a:ext cx="2709183" cy="400110"/>
            <a:chOff x="1654174" y="4908884"/>
            <a:chExt cx="2333625" cy="400110"/>
          </a:xfrm>
        </p:grpSpPr>
        <p:sp>
          <p:nvSpPr>
            <p:cNvPr id="71" name="矩形: 圆角 70"/>
            <p:cNvSpPr/>
            <p:nvPr/>
          </p:nvSpPr>
          <p:spPr>
            <a:xfrm>
              <a:off x="1654174" y="4908884"/>
              <a:ext cx="2302669" cy="400110"/>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文本框 71"/>
            <p:cNvSpPr txBox="1"/>
            <p:nvPr/>
          </p:nvSpPr>
          <p:spPr>
            <a:xfrm>
              <a:off x="1654174" y="4924273"/>
              <a:ext cx="2333625" cy="368300"/>
            </a:xfrm>
            <a:prstGeom prst="rect">
              <a:avLst/>
            </a:prstGeom>
            <a:noFill/>
          </p:spPr>
          <p:txBody>
            <a:bodyPr wrap="square" rtlCol="0">
              <a:spAutoFit/>
            </a:bodyPr>
            <a:lstStyle/>
            <a:p>
              <a:pPr algn="dist"/>
              <a:r>
                <a:rPr lang="zh-CN" altLang="en-US" dirty="0">
                  <a:solidFill>
                    <a:schemeClr val="bg1"/>
                  </a:solidFill>
                  <a:cs typeface="+mn-ea"/>
                  <a:sym typeface="+mn-lt"/>
                </a:rPr>
                <a:t>时间：</a:t>
              </a:r>
              <a:r>
                <a:rPr lang="en-US" altLang="zh-CN" dirty="0">
                  <a:solidFill>
                    <a:schemeClr val="bg1"/>
                  </a:solidFill>
                  <a:cs typeface="+mn-ea"/>
                  <a:sym typeface="+mn-lt"/>
                </a:rPr>
                <a:t>2022</a:t>
              </a:r>
              <a:r>
                <a:rPr lang="zh-CN" altLang="en-US" dirty="0">
                  <a:solidFill>
                    <a:schemeClr val="bg1"/>
                  </a:solidFill>
                  <a:cs typeface="+mn-ea"/>
                  <a:sym typeface="+mn-lt"/>
                </a:rPr>
                <a:t>年</a:t>
              </a:r>
              <a:r>
                <a:rPr lang="en-US" altLang="zh-CN" dirty="0">
                  <a:solidFill>
                    <a:schemeClr val="bg1"/>
                  </a:solidFill>
                  <a:cs typeface="+mn-ea"/>
                  <a:sym typeface="+mn-lt"/>
                </a:rPr>
                <a:t>6</a:t>
              </a:r>
              <a:r>
                <a:rPr lang="zh-CN" altLang="en-US" dirty="0">
                  <a:solidFill>
                    <a:schemeClr val="bg1"/>
                  </a:solidFill>
                  <a:cs typeface="+mn-ea"/>
                  <a:sym typeface="+mn-lt"/>
                </a:rPr>
                <a:t>月</a:t>
              </a:r>
              <a:r>
                <a:rPr lang="en-US" altLang="zh-CN" dirty="0">
                  <a:solidFill>
                    <a:schemeClr val="bg1"/>
                  </a:solidFill>
                  <a:cs typeface="+mn-ea"/>
                  <a:sym typeface="+mn-lt"/>
                </a:rPr>
                <a:t>14</a:t>
              </a:r>
              <a:r>
                <a:rPr lang="zh-CN" altLang="en-US" dirty="0">
                  <a:solidFill>
                    <a:schemeClr val="bg1"/>
                  </a:solidFill>
                  <a:cs typeface="+mn-ea"/>
                  <a:sym typeface="+mn-lt"/>
                </a:rPr>
                <a:t>日</a:t>
              </a:r>
            </a:p>
          </p:txBody>
        </p:sp>
      </p:grpSp>
      <p:sp>
        <p:nvSpPr>
          <p:cNvPr id="77" name="椭圆 7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a:extLst>
              <a:ext uri="{FF2B5EF4-FFF2-40B4-BE49-F238E27FC236}">
                <a16:creationId xmlns:a16="http://schemas.microsoft.com/office/drawing/2014/main" id="{36C16952-000A-DEB0-3690-39FA14E370B2}"/>
              </a:ext>
            </a:extLst>
          </p:cNvPr>
          <p:cNvSpPr>
            <a:spLocks noGrp="1"/>
          </p:cNvSpPr>
          <p:nvPr>
            <p:ph type="sldNum" sz="quarter" idx="12"/>
          </p:nvPr>
        </p:nvSpPr>
        <p:spPr/>
        <p:txBody>
          <a:bodyPr/>
          <a:lstStyle/>
          <a:p>
            <a:fld id="{565CE74E-AB26-4998-AD42-012C4C1AD076}" type="slidenum">
              <a:rPr lang="zh-CN" altLang="en-US" smtClean="0"/>
              <a:t>1</a:t>
            </a:fld>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2456">
        <p:random/>
      </p:transition>
    </mc:Choice>
    <mc:Fallback xmlns="">
      <p:transition spd="slow" advTm="245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barn(outVertical)">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randombar(horizontal)">
                                      <p:cBhvr>
                                        <p:cTn id="17" dur="500"/>
                                        <p:tgtEl>
                                          <p:spTgt spid="69"/>
                                        </p:tgtEl>
                                      </p:cBhvr>
                                    </p:animEffect>
                                  </p:childTnLst>
                                </p:cTn>
                              </p:par>
                              <p:par>
                                <p:cTn id="18" presetID="14" presetClass="entr" presetSubtype="10" fill="hold" nodeType="with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randombar(horizontal)">
                                      <p:cBhvr>
                                        <p:cTn id="2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组合 12"/>
          <p:cNvGrpSpPr/>
          <p:nvPr/>
        </p:nvGrpSpPr>
        <p:grpSpPr>
          <a:xfrm>
            <a:off x="2540000" y="2817585"/>
            <a:ext cx="5870074" cy="2180222"/>
            <a:chOff x="2540000" y="2817585"/>
            <a:chExt cx="5870074" cy="2180222"/>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010552" y="3023107"/>
              <a:ext cx="3966213" cy="768350"/>
            </a:xfrm>
            <a:prstGeom prst="rect">
              <a:avLst/>
            </a:prstGeom>
            <a:noFill/>
          </p:spPr>
          <p:txBody>
            <a:bodyPr wrap="square" rtlCol="0">
              <a:spAutoFit/>
            </a:bodyPr>
            <a:lstStyle/>
            <a:p>
              <a:pPr algn="dist"/>
              <a:r>
                <a:rPr lang="zh-CN" altLang="en-US" sz="4400" spc="400" dirty="0">
                  <a:solidFill>
                    <a:schemeClr val="bg1"/>
                  </a:solidFill>
                  <a:effectLst>
                    <a:outerShdw blurRad="76200" dist="38100" dir="5400000" algn="t" rotWithShape="0">
                      <a:prstClr val="black">
                        <a:alpha val="22000"/>
                      </a:prstClr>
                    </a:outerShdw>
                  </a:effectLst>
                  <a:cs typeface="+mn-ea"/>
                  <a:sym typeface="+mn-lt"/>
                </a:rPr>
                <a:t>项目计划</a:t>
              </a:r>
            </a:p>
          </p:txBody>
        </p:sp>
        <p:sp>
          <p:nvSpPr>
            <p:cNvPr id="12" name="文本框 11"/>
            <p:cNvSpPr txBox="1"/>
            <p:nvPr/>
          </p:nvSpPr>
          <p:spPr>
            <a:xfrm>
              <a:off x="2859313" y="2875002"/>
              <a:ext cx="1194781" cy="2122805"/>
            </a:xfrm>
            <a:prstGeom prst="rect">
              <a:avLst/>
            </a:prstGeom>
            <a:noFill/>
          </p:spPr>
          <p:txBody>
            <a:bodyPr wrap="square" rtlCol="0">
              <a:spAutoFit/>
            </a:bodyPr>
            <a:lstStyle/>
            <a:p>
              <a:pPr algn="ctr"/>
              <a:r>
                <a:rPr lang="en-US" altLang="zh-CN" sz="6600" dirty="0">
                  <a:solidFill>
                    <a:schemeClr val="bg1"/>
                  </a:solidFill>
                  <a:effectLst>
                    <a:outerShdw blurRad="38100" dist="38100" dir="2700000" algn="tl">
                      <a:srgbClr val="000000">
                        <a:alpha val="43137"/>
                      </a:srgbClr>
                    </a:outerShdw>
                  </a:effectLst>
                  <a:cs typeface="+mn-ea"/>
                  <a:sym typeface="+mn-lt"/>
                </a:rPr>
                <a:t>02</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sp>
        <p:nvSpPr>
          <p:cNvPr id="8" name="灯片编号占位符 7">
            <a:extLst>
              <a:ext uri="{FF2B5EF4-FFF2-40B4-BE49-F238E27FC236}">
                <a16:creationId xmlns:a16="http://schemas.microsoft.com/office/drawing/2014/main" id="{98EABFD5-652F-F7D2-F44C-27B61F011537}"/>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需求项目计划</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4</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是否提交了需求项目计划？是否采用了模版？是否合适？</a:t>
            </a:r>
            <a:endParaRPr lang="zh-CN" altLang="en-US">
              <a:latin typeface="微软雅黑" charset="0"/>
              <a:ea typeface="微软雅黑" charset="0"/>
            </a:endParaRPr>
          </a:p>
        </p:txBody>
      </p:sp>
      <p:pic>
        <p:nvPicPr>
          <p:cNvPr id="7" name="图片 6" descr="upload_256873497"/>
          <p:cNvPicPr>
            <a:picLocks noChangeAspect="1"/>
          </p:cNvPicPr>
          <p:nvPr/>
        </p:nvPicPr>
        <p:blipFill>
          <a:blip r:embed="rId3"/>
          <a:stretch>
            <a:fillRect/>
          </a:stretch>
        </p:blipFill>
        <p:spPr>
          <a:xfrm>
            <a:off x="1229643" y="3583830"/>
            <a:ext cx="7892833" cy="2522344"/>
          </a:xfrm>
          <a:prstGeom prst="rect">
            <a:avLst/>
          </a:prstGeom>
        </p:spPr>
      </p:pic>
      <p:pic>
        <p:nvPicPr>
          <p:cNvPr id="8" name="图片 7" descr="upload_605528562"/>
          <p:cNvPicPr>
            <a:picLocks noChangeAspect="1"/>
          </p:cNvPicPr>
          <p:nvPr/>
        </p:nvPicPr>
        <p:blipFill>
          <a:blip r:embed="rId4"/>
          <a:stretch>
            <a:fillRect/>
          </a:stretch>
        </p:blipFill>
        <p:spPr>
          <a:xfrm>
            <a:off x="1765641" y="1965326"/>
            <a:ext cx="6841857" cy="1839209"/>
          </a:xfrm>
          <a:prstGeom prst="rect">
            <a:avLst/>
          </a:prstGeom>
        </p:spPr>
      </p:pic>
      <p:sp>
        <p:nvSpPr>
          <p:cNvPr id="2" name="灯片编号占位符 1">
            <a:extLst>
              <a:ext uri="{FF2B5EF4-FFF2-40B4-BE49-F238E27FC236}">
                <a16:creationId xmlns:a16="http://schemas.microsoft.com/office/drawing/2014/main" id="{216ABFE7-63DA-3C2F-1A51-D299263B5338}"/>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会议记录</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upload_930975987"/>
          <p:cNvPicPr>
            <a:picLocks noChangeAspect="1"/>
          </p:cNvPicPr>
          <p:nvPr/>
        </p:nvPicPr>
        <p:blipFill>
          <a:blip r:embed="rId3"/>
          <a:stretch>
            <a:fillRect/>
          </a:stretch>
        </p:blipFill>
        <p:spPr>
          <a:xfrm>
            <a:off x="1098185" y="1600546"/>
            <a:ext cx="5432510" cy="4042254"/>
          </a:xfrm>
          <a:prstGeom prst="rect">
            <a:avLst/>
          </a:prstGeom>
        </p:spPr>
      </p:pic>
      <p:sp>
        <p:nvSpPr>
          <p:cNvPr id="3" name="文本框 2"/>
          <p:cNvSpPr txBox="1"/>
          <p:nvPr userDrawn="1"/>
        </p:nvSpPr>
        <p:spPr>
          <a:xfrm>
            <a:off x="1226696" y="922942"/>
            <a:ext cx="7769073" cy="362167"/>
          </a:xfrm>
          <a:prstGeom prst="rect">
            <a:avLst/>
          </a:prstGeom>
        </p:spPr>
        <p:txBody>
          <a:bodyPr wrap="square" rtlCol="0">
            <a:noAutofit/>
          </a:bodyPr>
          <a:lstStyle/>
          <a:p>
            <a:r>
              <a:rPr lang="en-US" altLang="zh-CN"/>
              <a:t>5.</a:t>
            </a:r>
            <a:r>
              <a:rPr lang="zh-CN" altLang="en-US"/>
              <a:t>是否经常召开项目会议，并有会议记录？ 记录内容是否合理、有效、及时？</a:t>
            </a:r>
          </a:p>
        </p:txBody>
      </p:sp>
      <p:sp>
        <p:nvSpPr>
          <p:cNvPr id="4" name="灯片编号占位符 3">
            <a:extLst>
              <a:ext uri="{FF2B5EF4-FFF2-40B4-BE49-F238E27FC236}">
                <a16:creationId xmlns:a16="http://schemas.microsoft.com/office/drawing/2014/main" id="{7B5D9F87-F450-47F4-93A2-78EAFFA65282}"/>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会议记录</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userDrawn="1"/>
        </p:nvSpPr>
        <p:spPr>
          <a:xfrm>
            <a:off x="1226696" y="922942"/>
            <a:ext cx="7769073" cy="362167"/>
          </a:xfrm>
          <a:prstGeom prst="rect">
            <a:avLst/>
          </a:prstGeom>
        </p:spPr>
        <p:txBody>
          <a:bodyPr wrap="square" rtlCol="0">
            <a:noAutofit/>
          </a:bodyPr>
          <a:lstStyle/>
          <a:p>
            <a:r>
              <a:rPr lang="en-US" altLang="zh-CN"/>
              <a:t>5.</a:t>
            </a:r>
            <a:r>
              <a:rPr lang="zh-CN" altLang="en-US"/>
              <a:t>是否经常召开项目会议，并有会议记录？ 记录内容是否合理、有效、及时？</a:t>
            </a:r>
          </a:p>
        </p:txBody>
      </p:sp>
      <p:pic>
        <p:nvPicPr>
          <p:cNvPr id="4" name="图片 3" descr="upload_289030404"/>
          <p:cNvPicPr>
            <a:picLocks noChangeAspect="1"/>
          </p:cNvPicPr>
          <p:nvPr/>
        </p:nvPicPr>
        <p:blipFill>
          <a:blip r:embed="rId3"/>
          <a:stretch>
            <a:fillRect/>
          </a:stretch>
        </p:blipFill>
        <p:spPr>
          <a:xfrm>
            <a:off x="525727" y="1425304"/>
            <a:ext cx="10759874" cy="4836686"/>
          </a:xfrm>
          <a:prstGeom prst="rect">
            <a:avLst/>
          </a:prstGeom>
        </p:spPr>
      </p:pic>
      <p:sp>
        <p:nvSpPr>
          <p:cNvPr id="2" name="灯片编号占位符 1">
            <a:extLst>
              <a:ext uri="{FF2B5EF4-FFF2-40B4-BE49-F238E27FC236}">
                <a16:creationId xmlns:a16="http://schemas.microsoft.com/office/drawing/2014/main" id="{995C174D-D75A-B8EA-AFCB-E4B870039C4F}"/>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128447" y="733562"/>
            <a:ext cx="10162358" cy="368300"/>
          </a:xfrm>
          <a:prstGeom prst="rect">
            <a:avLst/>
          </a:prstGeom>
          <a:noFill/>
        </p:spPr>
        <p:txBody>
          <a:bodyPr wrap="square">
            <a:spAutoFit/>
          </a:bodyPr>
          <a:lstStyle/>
          <a:p>
            <a:r>
              <a:rPr spc="400" dirty="0">
                <a:solidFill>
                  <a:schemeClr val="tx1">
                    <a:lumMod val="85000"/>
                    <a:lumOff val="15000"/>
                  </a:schemeClr>
                </a:solidFill>
                <a:cs typeface="+mn-ea"/>
                <a:sym typeface="+mn-lt"/>
              </a:rPr>
              <a:t>6. 是否在各个里程碑都有内部的评审记录？是否有针对评审后的修改和完善？</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4" name="图片 3"/>
          <p:cNvPicPr>
            <a:picLocks noChangeAspect="1"/>
          </p:cNvPicPr>
          <p:nvPr/>
        </p:nvPicPr>
        <p:blipFill>
          <a:blip r:embed="rId3"/>
          <a:srcRect l="164" t="28176"/>
          <a:stretch>
            <a:fillRect/>
          </a:stretch>
        </p:blipFill>
        <p:spPr>
          <a:xfrm>
            <a:off x="1124545" y="6200761"/>
            <a:ext cx="9652635" cy="349250"/>
          </a:xfrm>
          <a:prstGeom prst="rect">
            <a:avLst/>
          </a:prstGeom>
        </p:spPr>
      </p:pic>
      <p:pic>
        <p:nvPicPr>
          <p:cNvPr id="2" name="图片 1" descr="upload_728569154"/>
          <p:cNvPicPr>
            <a:picLocks noChangeAspect="1"/>
          </p:cNvPicPr>
          <p:nvPr/>
        </p:nvPicPr>
        <p:blipFill>
          <a:blip r:embed="rId4"/>
          <a:stretch>
            <a:fillRect/>
          </a:stretch>
        </p:blipFill>
        <p:spPr>
          <a:xfrm>
            <a:off x="3930652" y="1345250"/>
            <a:ext cx="7325306" cy="4634806"/>
          </a:xfrm>
          <a:prstGeom prst="rect">
            <a:avLst/>
          </a:prstGeom>
        </p:spPr>
      </p:pic>
      <p:pic>
        <p:nvPicPr>
          <p:cNvPr id="3" name="图片 2" descr="upload_190287167"/>
          <p:cNvPicPr>
            <a:picLocks noChangeAspect="1"/>
          </p:cNvPicPr>
          <p:nvPr/>
        </p:nvPicPr>
        <p:blipFill>
          <a:blip r:embed="rId5"/>
          <a:stretch>
            <a:fillRect/>
          </a:stretch>
        </p:blipFill>
        <p:spPr>
          <a:xfrm>
            <a:off x="168493" y="2041711"/>
            <a:ext cx="3762496" cy="1345250"/>
          </a:xfrm>
          <a:prstGeom prst="rect">
            <a:avLst/>
          </a:prstGeom>
        </p:spPr>
      </p:pic>
      <p:sp>
        <p:nvSpPr>
          <p:cNvPr id="7" name="文本框 6"/>
          <p:cNvSpPr txBox="1"/>
          <p:nvPr userDrawn="1"/>
        </p:nvSpPr>
        <p:spPr>
          <a:xfrm>
            <a:off x="420719" y="5704339"/>
            <a:ext cx="3098800" cy="368300"/>
          </a:xfrm>
          <a:prstGeom prst="rect">
            <a:avLst/>
          </a:prstGeom>
        </p:spPr>
        <p:txBody>
          <a:bodyPr wrap="square" rtlCol="0">
            <a:spAutoFit/>
          </a:bodyPr>
          <a:lstStyle/>
          <a:p>
            <a:r>
              <a:rPr lang="zh-CN" altLang="en-US"/>
              <a:t>评审后进行的修改：</a:t>
            </a:r>
          </a:p>
        </p:txBody>
      </p:sp>
      <p:sp>
        <p:nvSpPr>
          <p:cNvPr id="8" name="灯片编号占位符 7">
            <a:extLst>
              <a:ext uri="{FF2B5EF4-FFF2-40B4-BE49-F238E27FC236}">
                <a16:creationId xmlns:a16="http://schemas.microsoft.com/office/drawing/2014/main" id="{5A5DBECF-9A00-3AED-731B-A85F4B4F0D66}"/>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版本管理</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4" name="图片 3" descr="upload_404280940"/>
          <p:cNvPicPr>
            <a:picLocks noChangeAspect="1"/>
          </p:cNvPicPr>
          <p:nvPr/>
        </p:nvPicPr>
        <p:blipFill>
          <a:blip r:embed="rId3"/>
          <a:stretch>
            <a:fillRect/>
          </a:stretch>
        </p:blipFill>
        <p:spPr>
          <a:xfrm>
            <a:off x="1229643" y="1618504"/>
            <a:ext cx="7609070" cy="4519199"/>
          </a:xfrm>
          <a:prstGeom prst="rect">
            <a:avLst/>
          </a:prstGeom>
        </p:spPr>
      </p:pic>
      <p:sp>
        <p:nvSpPr>
          <p:cNvPr id="3" name="文本框 2"/>
          <p:cNvSpPr txBox="1"/>
          <p:nvPr userDrawn="1"/>
        </p:nvSpPr>
        <p:spPr>
          <a:xfrm>
            <a:off x="1229643" y="956389"/>
            <a:ext cx="10026316" cy="304783"/>
          </a:xfrm>
          <a:prstGeom prst="rect">
            <a:avLst/>
          </a:prstGeom>
        </p:spPr>
        <p:txBody>
          <a:bodyPr wrap="square" rtlCol="0">
            <a:noAutofit/>
          </a:bodyPr>
          <a:lstStyle/>
          <a:p>
            <a:r>
              <a:rPr lang="en-US" b="0" u="none" dirty="0">
                <a:solidFill>
                  <a:srgbClr val="000000"/>
                </a:solidFill>
                <a:latin typeface="微软雅黑" charset="0"/>
                <a:ea typeface="微软雅黑" charset="0"/>
              </a:rPr>
              <a:t>7</a:t>
            </a:r>
            <a:r>
              <a:rPr lang="en-US" altLang="zh-CN" b="0" u="none" dirty="0">
                <a:solidFill>
                  <a:srgbClr val="000000"/>
                </a:solidFill>
                <a:latin typeface="微软雅黑" charset="0"/>
                <a:ea typeface="微软雅黑" charset="0"/>
              </a:rPr>
              <a:t>.</a:t>
            </a:r>
            <a:r>
              <a:rPr lang="zh-CN" b="0" u="none" dirty="0">
                <a:solidFill>
                  <a:srgbClr val="000000"/>
                </a:solidFill>
                <a:latin typeface="微软雅黑" charset="0"/>
                <a:ea typeface="微软雅黑" charset="0"/>
              </a:rPr>
              <a:t>是否采用了配置管理工具进行文档的版本管理？效果如何？</a:t>
            </a:r>
            <a:endParaRPr lang="zh-CN" altLang="en-US" dirty="0">
              <a:latin typeface="微软雅黑" charset="0"/>
              <a:ea typeface="微软雅黑" charset="0"/>
            </a:endParaRPr>
          </a:p>
        </p:txBody>
      </p:sp>
      <p:sp>
        <p:nvSpPr>
          <p:cNvPr id="2" name="灯片编号占位符 1">
            <a:extLst>
              <a:ext uri="{FF2B5EF4-FFF2-40B4-BE49-F238E27FC236}">
                <a16:creationId xmlns:a16="http://schemas.microsoft.com/office/drawing/2014/main" id="{4EF5C234-E843-E70A-6D35-EB268BE76603}"/>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配置管理工具</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文本框 8"/>
          <p:cNvSpPr txBox="1"/>
          <p:nvPr/>
        </p:nvSpPr>
        <p:spPr>
          <a:xfrm>
            <a:off x="1229643" y="956389"/>
            <a:ext cx="10026316" cy="304783"/>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8.</a:t>
            </a:r>
            <a:r>
              <a:rPr lang="zh-CN" altLang="en-US" b="0" u="none" dirty="0">
                <a:solidFill>
                  <a:srgbClr val="000000"/>
                </a:solidFill>
                <a:latin typeface="微软雅黑" charset="0"/>
                <a:ea typeface="微软雅黑" charset="0"/>
              </a:rPr>
              <a:t>是否及时根据项目的进展情况，进行相关文档的更新？并能追溯相关历史信息？</a:t>
            </a:r>
            <a:endParaRPr lang="zh-CN" altLang="en-US" dirty="0">
              <a:latin typeface="微软雅黑" charset="0"/>
              <a:ea typeface="微软雅黑" charset="0"/>
            </a:endParaRPr>
          </a:p>
        </p:txBody>
      </p:sp>
      <p:pic>
        <p:nvPicPr>
          <p:cNvPr id="3" name="图片 2" descr="upload_887066611"/>
          <p:cNvPicPr>
            <a:picLocks noChangeAspect="1"/>
          </p:cNvPicPr>
          <p:nvPr/>
        </p:nvPicPr>
        <p:blipFill>
          <a:blip r:embed="rId3"/>
          <a:stretch>
            <a:fillRect/>
          </a:stretch>
        </p:blipFill>
        <p:spPr>
          <a:xfrm>
            <a:off x="6750147" y="1570671"/>
            <a:ext cx="4225854" cy="4786808"/>
          </a:xfrm>
          <a:prstGeom prst="rect">
            <a:avLst/>
          </a:prstGeom>
        </p:spPr>
      </p:pic>
      <p:sp>
        <p:nvSpPr>
          <p:cNvPr id="4" name="文本框 3"/>
          <p:cNvSpPr txBox="1"/>
          <p:nvPr userDrawn="1"/>
        </p:nvSpPr>
        <p:spPr>
          <a:xfrm>
            <a:off x="8152766" y="6355142"/>
            <a:ext cx="3098800" cy="368300"/>
          </a:xfrm>
          <a:prstGeom prst="rect">
            <a:avLst/>
          </a:prstGeom>
        </p:spPr>
        <p:txBody>
          <a:bodyPr wrap="square" rtlCol="0">
            <a:spAutoFit/>
          </a:bodyPr>
          <a:lstStyle/>
          <a:p>
            <a:r>
              <a:rPr lang="zh-CN" altLang="en-US"/>
              <a:t>历史信息追溯</a:t>
            </a:r>
          </a:p>
        </p:txBody>
      </p:sp>
      <p:pic>
        <p:nvPicPr>
          <p:cNvPr id="7" name="图片 6" descr="upload_146641705"/>
          <p:cNvPicPr>
            <a:picLocks noChangeAspect="1"/>
          </p:cNvPicPr>
          <p:nvPr/>
        </p:nvPicPr>
        <p:blipFill>
          <a:blip r:embed="rId4"/>
          <a:stretch>
            <a:fillRect/>
          </a:stretch>
        </p:blipFill>
        <p:spPr>
          <a:xfrm>
            <a:off x="-149588" y="2468198"/>
            <a:ext cx="6899735" cy="2673881"/>
          </a:xfrm>
          <a:prstGeom prst="rect">
            <a:avLst/>
          </a:prstGeom>
        </p:spPr>
      </p:pic>
      <p:sp>
        <p:nvSpPr>
          <p:cNvPr id="8" name="文本框 7"/>
          <p:cNvSpPr txBox="1"/>
          <p:nvPr userDrawn="1"/>
        </p:nvSpPr>
        <p:spPr>
          <a:xfrm>
            <a:off x="1944874" y="5457616"/>
            <a:ext cx="3098800" cy="368300"/>
          </a:xfrm>
          <a:prstGeom prst="rect">
            <a:avLst/>
          </a:prstGeom>
        </p:spPr>
        <p:txBody>
          <a:bodyPr wrap="square" rtlCol="0">
            <a:spAutoFit/>
          </a:bodyPr>
          <a:lstStyle/>
          <a:p>
            <a:r>
              <a:rPr lang="zh-CN" altLang="en-US"/>
              <a:t>相关文档更新</a:t>
            </a:r>
          </a:p>
        </p:txBody>
      </p:sp>
      <p:sp>
        <p:nvSpPr>
          <p:cNvPr id="2" name="灯片编号占位符 1">
            <a:extLst>
              <a:ext uri="{FF2B5EF4-FFF2-40B4-BE49-F238E27FC236}">
                <a16:creationId xmlns:a16="http://schemas.microsoft.com/office/drawing/2014/main" id="{57B1B97C-A377-D474-35C4-4A699EA2ADAD}"/>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en-US" altLang="zh-CN" sz="3200" spc="400" dirty="0">
                <a:solidFill>
                  <a:schemeClr val="tx1">
                    <a:lumMod val="85000"/>
                    <a:lumOff val="15000"/>
                  </a:schemeClr>
                </a:solidFill>
                <a:cs typeface="+mn-ea"/>
                <a:sym typeface="+mn-lt"/>
              </a:rPr>
              <a:t>WBS</a:t>
            </a:r>
            <a:r>
              <a:rPr lang="zh-CN" altLang="en-US" sz="3200" spc="400" dirty="0">
                <a:solidFill>
                  <a:schemeClr val="tx1">
                    <a:lumMod val="85000"/>
                    <a:lumOff val="15000"/>
                  </a:schemeClr>
                </a:solidFill>
                <a:cs typeface="+mn-ea"/>
                <a:sym typeface="+mn-lt"/>
              </a:rPr>
              <a:t>图</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descr="upload_209070513"/>
          <p:cNvPicPr>
            <a:picLocks noChangeAspect="1"/>
          </p:cNvPicPr>
          <p:nvPr/>
        </p:nvPicPr>
        <p:blipFill>
          <a:blip r:embed="rId3"/>
          <a:stretch>
            <a:fillRect/>
          </a:stretch>
        </p:blipFill>
        <p:spPr>
          <a:xfrm>
            <a:off x="3526362" y="10510"/>
            <a:ext cx="6211271" cy="6858000"/>
          </a:xfrm>
          <a:prstGeom prst="rect">
            <a:avLst/>
          </a:prstGeom>
        </p:spPr>
      </p:pic>
      <p:sp>
        <p:nvSpPr>
          <p:cNvPr id="2" name="文本框 1"/>
          <p:cNvSpPr txBox="1"/>
          <p:nvPr userDrawn="1"/>
        </p:nvSpPr>
        <p:spPr>
          <a:xfrm>
            <a:off x="52549" y="1650033"/>
            <a:ext cx="3636379" cy="966898"/>
          </a:xfrm>
          <a:prstGeom prst="rect">
            <a:avLst/>
          </a:prstGeom>
        </p:spPr>
        <p:txBody>
          <a:bodyPr wrap="square" rtlCol="0">
            <a:noAutofit/>
          </a:bodyPr>
          <a:lstStyle/>
          <a:p>
            <a:r>
              <a:rPr lang="en-US" b="0" u="none">
                <a:solidFill>
                  <a:srgbClr val="000000"/>
                </a:solidFill>
                <a:latin typeface="微软雅黑" charset="0"/>
                <a:ea typeface="微软雅黑" charset="0"/>
              </a:rPr>
              <a:t>9</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需求项目计划的</a:t>
            </a:r>
            <a:r>
              <a:rPr lang="en-US" b="0" u="none">
                <a:solidFill>
                  <a:srgbClr val="000000"/>
                </a:solidFill>
                <a:latin typeface="微软雅黑" charset="0"/>
                <a:ea typeface="微软雅黑" charset="0"/>
              </a:rPr>
              <a:t>WBS</a:t>
            </a:r>
            <a:r>
              <a:rPr lang="zh-CN" b="0" u="none">
                <a:solidFill>
                  <a:srgbClr val="000000"/>
                </a:solidFill>
                <a:latin typeface="微软雅黑" charset="0"/>
                <a:ea typeface="微软雅黑" charset="0"/>
              </a:rPr>
              <a:t>结构是否合理？是否涵盖项目的</a:t>
            </a:r>
            <a:r>
              <a:rPr lang="en-US" b="0" u="none">
                <a:solidFill>
                  <a:srgbClr val="000000"/>
                </a:solidFill>
                <a:latin typeface="微软雅黑" charset="0"/>
                <a:ea typeface="微软雅黑" charset="0"/>
              </a:rPr>
              <a:t>5</a:t>
            </a:r>
            <a:r>
              <a:rPr lang="zh-CN" b="0" u="none">
                <a:solidFill>
                  <a:srgbClr val="000000"/>
                </a:solidFill>
                <a:latin typeface="微软雅黑" charset="0"/>
                <a:ea typeface="微软雅黑" charset="0"/>
              </a:rPr>
              <a:t>个阶段、需求工程的</a:t>
            </a:r>
            <a:r>
              <a:rPr lang="en-US" b="0" u="none">
                <a:solidFill>
                  <a:srgbClr val="000000"/>
                </a:solidFill>
                <a:latin typeface="微软雅黑" charset="0"/>
                <a:ea typeface="微软雅黑" charset="0"/>
              </a:rPr>
              <a:t>2</a:t>
            </a:r>
            <a:r>
              <a:rPr lang="zh-CN" b="0" u="none">
                <a:solidFill>
                  <a:srgbClr val="000000"/>
                </a:solidFill>
                <a:latin typeface="微软雅黑" charset="0"/>
                <a:ea typeface="微软雅黑" charset="0"/>
              </a:rPr>
              <a:t>个阶段？</a:t>
            </a:r>
            <a:endParaRPr lang="zh-CN" altLang="en-US">
              <a:latin typeface="微软雅黑" charset="0"/>
              <a:ea typeface="微软雅黑" charset="0"/>
            </a:endParaRPr>
          </a:p>
        </p:txBody>
      </p:sp>
      <p:sp>
        <p:nvSpPr>
          <p:cNvPr id="4" name="矩形 3"/>
          <p:cNvSpPr/>
          <p:nvPr userDrawn="1"/>
        </p:nvSpPr>
        <p:spPr>
          <a:xfrm>
            <a:off x="3510261" y="893330"/>
            <a:ext cx="5916998" cy="420391"/>
          </a:xfrm>
          <a:prstGeom prst="rect">
            <a:avLst/>
          </a:prstGeom>
          <a:noFill/>
          <a:ln w="1270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00000"/>
              </a:solidFill>
            </a:endParaRPr>
          </a:p>
        </p:txBody>
      </p:sp>
      <p:sp>
        <p:nvSpPr>
          <p:cNvPr id="7" name="矩形 6"/>
          <p:cNvSpPr/>
          <p:nvPr userDrawn="1"/>
        </p:nvSpPr>
        <p:spPr>
          <a:xfrm>
            <a:off x="6316697" y="1983828"/>
            <a:ext cx="1849719" cy="399371"/>
          </a:xfrm>
          <a:prstGeom prst="rect">
            <a:avLst/>
          </a:prstGeom>
          <a:noFill/>
          <a:ln w="1270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00000"/>
              </a:solidFill>
            </a:endParaRPr>
          </a:p>
        </p:txBody>
      </p:sp>
      <p:sp>
        <p:nvSpPr>
          <p:cNvPr id="8" name="文本框 7"/>
          <p:cNvSpPr txBox="1"/>
          <p:nvPr userDrawn="1"/>
        </p:nvSpPr>
        <p:spPr>
          <a:xfrm>
            <a:off x="9879179" y="609567"/>
            <a:ext cx="1692072" cy="346822"/>
          </a:xfrm>
          <a:prstGeom prst="rect">
            <a:avLst/>
          </a:prstGeom>
        </p:spPr>
        <p:txBody>
          <a:bodyPr wrap="square" rtlCol="0">
            <a:noAutofit/>
          </a:bodyPr>
          <a:lstStyle/>
          <a:p>
            <a:r>
              <a:rPr lang="zh-CN" altLang="en-US"/>
              <a:t>项目的</a:t>
            </a:r>
            <a:r>
              <a:rPr lang="en-US" altLang="zh-CN"/>
              <a:t>5</a:t>
            </a:r>
            <a:r>
              <a:rPr lang="zh-CN" altLang="en-US"/>
              <a:t>个阶段</a:t>
            </a:r>
          </a:p>
        </p:txBody>
      </p:sp>
      <p:sp>
        <p:nvSpPr>
          <p:cNvPr id="9" name="文本框 8"/>
          <p:cNvSpPr txBox="1"/>
          <p:nvPr userDrawn="1"/>
        </p:nvSpPr>
        <p:spPr>
          <a:xfrm>
            <a:off x="9879179" y="2280619"/>
            <a:ext cx="2175521" cy="388861"/>
          </a:xfrm>
          <a:prstGeom prst="rect">
            <a:avLst/>
          </a:prstGeom>
        </p:spPr>
        <p:txBody>
          <a:bodyPr wrap="square" rtlCol="0">
            <a:noAutofit/>
          </a:bodyPr>
          <a:lstStyle/>
          <a:p>
            <a:r>
              <a:rPr lang="zh-CN" altLang="en-US"/>
              <a:t>需求工程的</a:t>
            </a:r>
            <a:r>
              <a:rPr lang="en-US" altLang="zh-CN"/>
              <a:t>2</a:t>
            </a:r>
            <a:r>
              <a:rPr lang="zh-CN" altLang="en-US"/>
              <a:t>个阶段</a:t>
            </a:r>
          </a:p>
        </p:txBody>
      </p:sp>
      <p:cxnSp>
        <p:nvCxnSpPr>
          <p:cNvPr id="10" name="直接箭头连接符 9"/>
          <p:cNvCxnSpPr/>
          <p:nvPr userDrawn="1"/>
        </p:nvCxnSpPr>
        <p:spPr>
          <a:xfrm flipH="1">
            <a:off x="9438097" y="817244"/>
            <a:ext cx="525488" cy="283764"/>
          </a:xfrm>
          <a:prstGeom prst="straightConnector1">
            <a:avLst/>
          </a:prstGeom>
          <a:ln w="6350" cap="flat" cmpd="sng" algn="ctr">
            <a:solidFill>
              <a:srgbClr val="FF0000">
                <a:alpha val="100000"/>
              </a:srgbClr>
            </a:solidFill>
            <a:prstDash val="solid"/>
            <a:miter lim="80000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userDrawn="1"/>
        </p:nvCxnSpPr>
        <p:spPr>
          <a:xfrm flipH="1" flipV="1">
            <a:off x="8197945" y="2194023"/>
            <a:ext cx="1692072" cy="252234"/>
          </a:xfrm>
          <a:prstGeom prst="straightConnector1">
            <a:avLst/>
          </a:prstGeom>
          <a:ln w="6350" cap="flat" cmpd="sng" algn="ctr">
            <a:solidFill>
              <a:srgbClr val="FF0000">
                <a:alpha val="100000"/>
              </a:srgbClr>
            </a:solidFill>
            <a:prstDash val="solid"/>
            <a:miter lim="800000"/>
            <a:tailEnd type="arrow"/>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35C5B6CE-2A15-68B2-A806-57F24755F44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每周任务分配</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10</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需求计划中是否明确的给每个组员分配了任务？分配是否合理？</a:t>
            </a:r>
            <a:endParaRPr lang="zh-CN" altLang="en-US">
              <a:latin typeface="微软雅黑" charset="0"/>
              <a:ea typeface="微软雅黑" charset="0"/>
            </a:endParaRPr>
          </a:p>
        </p:txBody>
      </p:sp>
      <p:pic>
        <p:nvPicPr>
          <p:cNvPr id="8" name="图片 7" descr="upload_914110765"/>
          <p:cNvPicPr>
            <a:picLocks noChangeAspect="1"/>
          </p:cNvPicPr>
          <p:nvPr/>
        </p:nvPicPr>
        <p:blipFill>
          <a:blip r:embed="rId3"/>
          <a:stretch>
            <a:fillRect/>
          </a:stretch>
        </p:blipFill>
        <p:spPr>
          <a:xfrm>
            <a:off x="1891758" y="1534426"/>
            <a:ext cx="7104601" cy="4950099"/>
          </a:xfrm>
          <a:prstGeom prst="rect">
            <a:avLst/>
          </a:prstGeom>
        </p:spPr>
      </p:pic>
      <p:sp>
        <p:nvSpPr>
          <p:cNvPr id="2" name="灯片编号占位符 1">
            <a:extLst>
              <a:ext uri="{FF2B5EF4-FFF2-40B4-BE49-F238E27FC236}">
                <a16:creationId xmlns:a16="http://schemas.microsoft.com/office/drawing/2014/main" id="{2BF4C713-A073-15F5-9F8E-697DD3EA642B}"/>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128447" y="733562"/>
            <a:ext cx="10162358" cy="645160"/>
          </a:xfrm>
          <a:prstGeom prst="rect">
            <a:avLst/>
          </a:prstGeom>
          <a:noFill/>
        </p:spPr>
        <p:txBody>
          <a:bodyPr wrap="square">
            <a:spAutoFit/>
          </a:bodyPr>
          <a:lstStyle/>
          <a:p>
            <a:r>
              <a:rPr spc="400" dirty="0">
                <a:solidFill>
                  <a:schemeClr val="tx1">
                    <a:lumMod val="85000"/>
                    <a:lumOff val="15000"/>
                  </a:schemeClr>
                </a:solidFill>
                <a:cs typeface="+mn-ea"/>
                <a:sym typeface="+mn-lt"/>
              </a:rPr>
              <a:t>11. 是否采用了Project工具绘制了GANTT图？是否准确？在相应的网络图中，是否明确了里程碑？</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p:cNvPicPr>
            <a:picLocks noChangeAspect="1"/>
          </p:cNvPicPr>
          <p:nvPr>
            <p:custDataLst>
              <p:tags r:id="rId2"/>
            </p:custDataLst>
          </p:nvPr>
        </p:nvPicPr>
        <p:blipFill>
          <a:blip r:embed="rId4"/>
          <a:stretch>
            <a:fillRect/>
          </a:stretch>
        </p:blipFill>
        <p:spPr>
          <a:xfrm>
            <a:off x="1457325" y="1483995"/>
            <a:ext cx="9610090" cy="4969510"/>
          </a:xfrm>
          <a:prstGeom prst="rect">
            <a:avLst/>
          </a:prstGeom>
        </p:spPr>
      </p:pic>
      <p:sp>
        <p:nvSpPr>
          <p:cNvPr id="3" name="灯片编号占位符 2">
            <a:extLst>
              <a:ext uri="{FF2B5EF4-FFF2-40B4-BE49-F238E27FC236}">
                <a16:creationId xmlns:a16="http://schemas.microsoft.com/office/drawing/2014/main" id="{D495611F-2CB8-E821-2FB8-031ABDB2662A}"/>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96108" y="-2181679"/>
            <a:ext cx="4363358" cy="43633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299455" y="356507"/>
            <a:ext cx="1326144" cy="1326144"/>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1" name="组合 10"/>
          <p:cNvGrpSpPr/>
          <p:nvPr/>
        </p:nvGrpSpPr>
        <p:grpSpPr>
          <a:xfrm>
            <a:off x="2196541" y="1019447"/>
            <a:ext cx="3315942" cy="877799"/>
            <a:chOff x="2112402" y="975030"/>
            <a:chExt cx="3315942" cy="877799"/>
          </a:xfrm>
        </p:grpSpPr>
        <p:sp>
          <p:nvSpPr>
            <p:cNvPr id="5" name="矩形: 圆角 4"/>
            <p:cNvSpPr/>
            <p:nvPr/>
          </p:nvSpPr>
          <p:spPr>
            <a:xfrm>
              <a:off x="2112402" y="975030"/>
              <a:ext cx="3315942" cy="877799"/>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文本框 5"/>
            <p:cNvSpPr txBox="1"/>
            <p:nvPr/>
          </p:nvSpPr>
          <p:spPr>
            <a:xfrm>
              <a:off x="2417716" y="1059986"/>
              <a:ext cx="1232264" cy="707886"/>
            </a:xfrm>
            <a:prstGeom prst="rect">
              <a:avLst/>
            </a:prstGeom>
            <a:noFill/>
          </p:spPr>
          <p:txBody>
            <a:bodyPr wrap="square" rtlCol="0">
              <a:spAutoFit/>
            </a:bodyPr>
            <a:lstStyle/>
            <a:p>
              <a:r>
                <a:rPr lang="zh-CN" altLang="en-US" sz="4000" dirty="0">
                  <a:solidFill>
                    <a:schemeClr val="bg1"/>
                  </a:solidFill>
                  <a:effectLst>
                    <a:outerShdw blurRad="38100" dist="38100" dir="2700000" algn="tl">
                      <a:srgbClr val="000000">
                        <a:alpha val="43137"/>
                      </a:srgbClr>
                    </a:outerShdw>
                  </a:effectLst>
                  <a:cs typeface="+mn-ea"/>
                  <a:sym typeface="+mn-lt"/>
                </a:rPr>
                <a:t>目录</a:t>
              </a:r>
            </a:p>
          </p:txBody>
        </p:sp>
        <p:cxnSp>
          <p:nvCxnSpPr>
            <p:cNvPr id="8" name="直接连接符 7"/>
            <p:cNvCxnSpPr/>
            <p:nvPr/>
          </p:nvCxnSpPr>
          <p:spPr>
            <a:xfrm flipV="1">
              <a:off x="3649980" y="1190914"/>
              <a:ext cx="123825" cy="49173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800121" y="1280269"/>
              <a:ext cx="1628223" cy="369332"/>
            </a:xfrm>
            <a:prstGeom prst="rect">
              <a:avLst/>
            </a:prstGeom>
            <a:noFill/>
          </p:spPr>
          <p:txBody>
            <a:bodyPr wrap="square" rtlCol="0">
              <a:spAutoFit/>
            </a:bodyPr>
            <a:lstStyle/>
            <a:p>
              <a:r>
                <a:rPr lang="en-US" altLang="zh-CN" dirty="0">
                  <a:solidFill>
                    <a:schemeClr val="bg1"/>
                  </a:solidFill>
                  <a:effectLst>
                    <a:outerShdw blurRad="38100" dist="38100" dir="2700000" algn="tl">
                      <a:srgbClr val="000000">
                        <a:alpha val="43137"/>
                      </a:srgbClr>
                    </a:outerShdw>
                  </a:effectLst>
                  <a:cs typeface="+mn-ea"/>
                  <a:sym typeface="+mn-lt"/>
                </a:rPr>
                <a:t>CONTENTES</a:t>
              </a:r>
              <a:endParaRPr lang="zh-CN" altLang="en-US" dirty="0">
                <a:solidFill>
                  <a:schemeClr val="bg1"/>
                </a:solidFill>
                <a:effectLst>
                  <a:outerShdw blurRad="38100" dist="38100" dir="2700000" algn="tl">
                    <a:srgbClr val="000000">
                      <a:alpha val="43137"/>
                    </a:srgbClr>
                  </a:outerShdw>
                </a:effectLst>
                <a:cs typeface="+mn-ea"/>
                <a:sym typeface="+mn-lt"/>
              </a:endParaRPr>
            </a:p>
          </p:txBody>
        </p:sp>
      </p:grpSp>
      <p:grpSp>
        <p:nvGrpSpPr>
          <p:cNvPr id="12" name="组合 11"/>
          <p:cNvGrpSpPr/>
          <p:nvPr/>
        </p:nvGrpSpPr>
        <p:grpSpPr>
          <a:xfrm>
            <a:off x="1166584" y="2382428"/>
            <a:ext cx="952500" cy="584775"/>
            <a:chOff x="6762561" y="1160797"/>
            <a:chExt cx="952500" cy="584775"/>
          </a:xfrm>
        </p:grpSpPr>
        <p:sp>
          <p:nvSpPr>
            <p:cNvPr id="13" name="矩形 12"/>
            <p:cNvSpPr/>
            <p:nvPr/>
          </p:nvSpPr>
          <p:spPr>
            <a:xfrm>
              <a:off x="6762561" y="1197279"/>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7776D"/>
                </a:solidFill>
                <a:cs typeface="+mn-ea"/>
                <a:sym typeface="+mn-lt"/>
              </a:endParaRPr>
            </a:p>
          </p:txBody>
        </p:sp>
        <p:sp>
          <p:nvSpPr>
            <p:cNvPr id="14" name="文本框 13"/>
            <p:cNvSpPr txBox="1"/>
            <p:nvPr/>
          </p:nvSpPr>
          <p:spPr>
            <a:xfrm>
              <a:off x="6787961" y="1160797"/>
              <a:ext cx="901700" cy="584775"/>
            </a:xfrm>
            <a:prstGeom prst="rect">
              <a:avLst/>
            </a:prstGeom>
            <a:noFill/>
          </p:spPr>
          <p:txBody>
            <a:bodyPr wrap="square" rtlCol="0">
              <a:spAutoFit/>
            </a:bodyPr>
            <a:lstStyle/>
            <a:p>
              <a:pPr algn="ctr"/>
              <a:r>
                <a:rPr lang="en-US" altLang="zh-CN" sz="3200" dirty="0">
                  <a:solidFill>
                    <a:srgbClr val="27776D"/>
                  </a:solidFill>
                  <a:cs typeface="+mn-ea"/>
                  <a:sym typeface="+mn-lt"/>
                </a:rPr>
                <a:t>01</a:t>
              </a:r>
              <a:endParaRPr lang="zh-CN" altLang="en-US" sz="3200" dirty="0">
                <a:solidFill>
                  <a:srgbClr val="27776D"/>
                </a:solidFill>
                <a:cs typeface="+mn-ea"/>
                <a:sym typeface="+mn-lt"/>
              </a:endParaRPr>
            </a:p>
          </p:txBody>
        </p:sp>
      </p:grpSp>
      <p:sp>
        <p:nvSpPr>
          <p:cNvPr id="16" name="文本框 15"/>
          <p:cNvSpPr txBox="1"/>
          <p:nvPr/>
        </p:nvSpPr>
        <p:spPr>
          <a:xfrm>
            <a:off x="2394235" y="2259765"/>
            <a:ext cx="3458845" cy="645160"/>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项目章程</a:t>
            </a:r>
          </a:p>
        </p:txBody>
      </p:sp>
      <p:grpSp>
        <p:nvGrpSpPr>
          <p:cNvPr id="24" name="组合 23"/>
          <p:cNvGrpSpPr/>
          <p:nvPr/>
        </p:nvGrpSpPr>
        <p:grpSpPr>
          <a:xfrm>
            <a:off x="5892459" y="2297603"/>
            <a:ext cx="952500" cy="583565"/>
            <a:chOff x="6762561" y="2351806"/>
            <a:chExt cx="952500" cy="583565"/>
          </a:xfrm>
        </p:grpSpPr>
        <p:sp>
          <p:nvSpPr>
            <p:cNvPr id="25" name="矩形 24"/>
            <p:cNvSpPr/>
            <p:nvPr/>
          </p:nvSpPr>
          <p:spPr>
            <a:xfrm>
              <a:off x="6762561" y="2399546"/>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cs typeface="+mn-ea"/>
                <a:sym typeface="+mn-lt"/>
              </a:endParaRPr>
            </a:p>
          </p:txBody>
        </p:sp>
        <p:sp>
          <p:nvSpPr>
            <p:cNvPr id="26" name="文本框 25"/>
            <p:cNvSpPr txBox="1"/>
            <p:nvPr/>
          </p:nvSpPr>
          <p:spPr>
            <a:xfrm>
              <a:off x="6785507" y="2351806"/>
              <a:ext cx="901700" cy="583565"/>
            </a:xfrm>
            <a:prstGeom prst="rect">
              <a:avLst/>
            </a:prstGeom>
            <a:noFill/>
          </p:spPr>
          <p:txBody>
            <a:bodyPr wrap="square" rtlCol="0">
              <a:spAutoFit/>
            </a:bodyPr>
            <a:lstStyle/>
            <a:p>
              <a:pPr algn="ctr"/>
              <a:r>
                <a:rPr lang="en-US" altLang="zh-CN" sz="3200" dirty="0">
                  <a:solidFill>
                    <a:srgbClr val="27776D"/>
                  </a:solidFill>
                  <a:cs typeface="+mn-ea"/>
                  <a:sym typeface="+mn-lt"/>
                </a:rPr>
                <a:t>05</a:t>
              </a:r>
              <a:endParaRPr lang="zh-CN" altLang="en-US" sz="3200" dirty="0">
                <a:solidFill>
                  <a:srgbClr val="27776D"/>
                </a:solidFill>
                <a:cs typeface="+mn-ea"/>
                <a:sym typeface="+mn-lt"/>
              </a:endParaRPr>
            </a:p>
          </p:txBody>
        </p:sp>
      </p:grpSp>
      <p:sp>
        <p:nvSpPr>
          <p:cNvPr id="28" name="文本框 27"/>
          <p:cNvSpPr txBox="1"/>
          <p:nvPr/>
        </p:nvSpPr>
        <p:spPr>
          <a:xfrm>
            <a:off x="7119949" y="2186197"/>
            <a:ext cx="3458845" cy="645160"/>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需求变更</a:t>
            </a:r>
          </a:p>
        </p:txBody>
      </p:sp>
      <p:grpSp>
        <p:nvGrpSpPr>
          <p:cNvPr id="30" name="组合 29"/>
          <p:cNvGrpSpPr/>
          <p:nvPr/>
        </p:nvGrpSpPr>
        <p:grpSpPr>
          <a:xfrm>
            <a:off x="1145564" y="3307628"/>
            <a:ext cx="952500" cy="583565"/>
            <a:chOff x="6762561" y="3550725"/>
            <a:chExt cx="952500" cy="583565"/>
          </a:xfrm>
        </p:grpSpPr>
        <p:sp>
          <p:nvSpPr>
            <p:cNvPr id="31" name="矩形 30"/>
            <p:cNvSpPr/>
            <p:nvPr/>
          </p:nvSpPr>
          <p:spPr>
            <a:xfrm>
              <a:off x="6762561" y="3601813"/>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cs typeface="+mn-ea"/>
                <a:sym typeface="+mn-lt"/>
              </a:endParaRPr>
            </a:p>
          </p:txBody>
        </p:sp>
        <p:sp>
          <p:nvSpPr>
            <p:cNvPr id="32" name="文本框 31"/>
            <p:cNvSpPr txBox="1"/>
            <p:nvPr/>
          </p:nvSpPr>
          <p:spPr>
            <a:xfrm>
              <a:off x="6785507" y="3550725"/>
              <a:ext cx="901700" cy="583565"/>
            </a:xfrm>
            <a:prstGeom prst="rect">
              <a:avLst/>
            </a:prstGeom>
            <a:noFill/>
          </p:spPr>
          <p:txBody>
            <a:bodyPr wrap="square" rtlCol="0">
              <a:spAutoFit/>
            </a:bodyPr>
            <a:lstStyle/>
            <a:p>
              <a:pPr algn="ctr"/>
              <a:r>
                <a:rPr lang="en-US" altLang="zh-CN" sz="3200" dirty="0">
                  <a:solidFill>
                    <a:srgbClr val="27776D"/>
                  </a:solidFill>
                  <a:cs typeface="+mn-ea"/>
                  <a:sym typeface="+mn-lt"/>
                </a:rPr>
                <a:t>02</a:t>
              </a:r>
              <a:endParaRPr lang="zh-CN" altLang="en-US" sz="3200" dirty="0">
                <a:solidFill>
                  <a:srgbClr val="27776D"/>
                </a:solidFill>
                <a:cs typeface="+mn-ea"/>
                <a:sym typeface="+mn-lt"/>
              </a:endParaRPr>
            </a:p>
          </p:txBody>
        </p:sp>
      </p:grpSp>
      <p:sp>
        <p:nvSpPr>
          <p:cNvPr id="34" name="文本框 33"/>
          <p:cNvSpPr txBox="1"/>
          <p:nvPr/>
        </p:nvSpPr>
        <p:spPr>
          <a:xfrm>
            <a:off x="2373216" y="3199157"/>
            <a:ext cx="3458845" cy="645160"/>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项目计划</a:t>
            </a:r>
          </a:p>
        </p:txBody>
      </p:sp>
      <p:grpSp>
        <p:nvGrpSpPr>
          <p:cNvPr id="36" name="组合 35"/>
          <p:cNvGrpSpPr/>
          <p:nvPr/>
        </p:nvGrpSpPr>
        <p:grpSpPr>
          <a:xfrm>
            <a:off x="5894385" y="3234058"/>
            <a:ext cx="952500" cy="583565"/>
            <a:chOff x="6762561" y="4752991"/>
            <a:chExt cx="952500" cy="583565"/>
          </a:xfrm>
        </p:grpSpPr>
        <p:sp>
          <p:nvSpPr>
            <p:cNvPr id="37" name="矩形 36"/>
            <p:cNvSpPr/>
            <p:nvPr/>
          </p:nvSpPr>
          <p:spPr>
            <a:xfrm>
              <a:off x="6762561" y="4804079"/>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cs typeface="+mn-ea"/>
                <a:sym typeface="+mn-lt"/>
              </a:endParaRPr>
            </a:p>
          </p:txBody>
        </p:sp>
        <p:sp>
          <p:nvSpPr>
            <p:cNvPr id="38" name="文本框 37"/>
            <p:cNvSpPr txBox="1"/>
            <p:nvPr/>
          </p:nvSpPr>
          <p:spPr>
            <a:xfrm>
              <a:off x="6786937" y="4752991"/>
              <a:ext cx="901700" cy="583565"/>
            </a:xfrm>
            <a:prstGeom prst="rect">
              <a:avLst/>
            </a:prstGeom>
            <a:noFill/>
          </p:spPr>
          <p:txBody>
            <a:bodyPr wrap="square" rtlCol="0">
              <a:spAutoFit/>
            </a:bodyPr>
            <a:lstStyle/>
            <a:p>
              <a:pPr algn="ctr"/>
              <a:r>
                <a:rPr lang="en-US" altLang="zh-CN" sz="3200" dirty="0">
                  <a:solidFill>
                    <a:srgbClr val="27776D"/>
                  </a:solidFill>
                  <a:cs typeface="+mn-ea"/>
                  <a:sym typeface="+mn-lt"/>
                </a:rPr>
                <a:t>06</a:t>
              </a:r>
              <a:endParaRPr lang="zh-CN" altLang="en-US" sz="3200" dirty="0">
                <a:solidFill>
                  <a:srgbClr val="27776D"/>
                </a:solidFill>
                <a:cs typeface="+mn-ea"/>
                <a:sym typeface="+mn-lt"/>
              </a:endParaRPr>
            </a:p>
          </p:txBody>
        </p:sp>
      </p:grpSp>
      <p:sp>
        <p:nvSpPr>
          <p:cNvPr id="40" name="文本框 39"/>
          <p:cNvSpPr txBox="1"/>
          <p:nvPr/>
        </p:nvSpPr>
        <p:spPr>
          <a:xfrm>
            <a:off x="7121790" y="3125589"/>
            <a:ext cx="3458845" cy="645160"/>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项目总结</a:t>
            </a:r>
          </a:p>
        </p:txBody>
      </p:sp>
      <p:sp>
        <p:nvSpPr>
          <p:cNvPr id="42" name="椭圆 41"/>
          <p:cNvSpPr/>
          <p:nvPr/>
        </p:nvSpPr>
        <p:spPr>
          <a:xfrm>
            <a:off x="10299343" y="5470946"/>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11660072" y="4507969"/>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a:off x="9983151" y="5171760"/>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46448" y="4254390"/>
            <a:ext cx="952500" cy="583565"/>
            <a:chOff x="6762561" y="3550725"/>
            <a:chExt cx="952500" cy="583565"/>
          </a:xfrm>
        </p:grpSpPr>
        <p:sp>
          <p:nvSpPr>
            <p:cNvPr id="7" name="矩形 6"/>
            <p:cNvSpPr/>
            <p:nvPr/>
          </p:nvSpPr>
          <p:spPr>
            <a:xfrm>
              <a:off x="6762561" y="3601813"/>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cs typeface="+mn-ea"/>
                <a:sym typeface="+mn-lt"/>
              </a:endParaRPr>
            </a:p>
          </p:txBody>
        </p:sp>
        <p:sp>
          <p:nvSpPr>
            <p:cNvPr id="9" name="文本框 8"/>
            <p:cNvSpPr txBox="1"/>
            <p:nvPr/>
          </p:nvSpPr>
          <p:spPr>
            <a:xfrm>
              <a:off x="6785507" y="3550725"/>
              <a:ext cx="901700" cy="583565"/>
            </a:xfrm>
            <a:prstGeom prst="rect">
              <a:avLst/>
            </a:prstGeom>
            <a:noFill/>
          </p:spPr>
          <p:txBody>
            <a:bodyPr wrap="square" rtlCol="0">
              <a:spAutoFit/>
            </a:bodyPr>
            <a:lstStyle/>
            <a:p>
              <a:pPr algn="ctr"/>
              <a:r>
                <a:rPr lang="en-US" altLang="zh-CN" sz="3200" dirty="0">
                  <a:solidFill>
                    <a:srgbClr val="27776D"/>
                  </a:solidFill>
                  <a:cs typeface="+mn-ea"/>
                  <a:sym typeface="+mn-lt"/>
                </a:rPr>
                <a:t>03</a:t>
              </a:r>
              <a:endParaRPr lang="zh-CN" altLang="en-US" sz="3200" dirty="0">
                <a:solidFill>
                  <a:srgbClr val="27776D"/>
                </a:solidFill>
                <a:cs typeface="+mn-ea"/>
                <a:sym typeface="+mn-lt"/>
              </a:endParaRPr>
            </a:p>
          </p:txBody>
        </p:sp>
      </p:grpSp>
      <p:sp>
        <p:nvSpPr>
          <p:cNvPr id="18" name="文本框 17"/>
          <p:cNvSpPr txBox="1"/>
          <p:nvPr/>
        </p:nvSpPr>
        <p:spPr>
          <a:xfrm>
            <a:off x="2374099" y="4145919"/>
            <a:ext cx="3458845" cy="645160"/>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需求获取</a:t>
            </a:r>
          </a:p>
        </p:txBody>
      </p:sp>
      <p:grpSp>
        <p:nvGrpSpPr>
          <p:cNvPr id="19" name="组合 18"/>
          <p:cNvGrpSpPr/>
          <p:nvPr/>
        </p:nvGrpSpPr>
        <p:grpSpPr>
          <a:xfrm>
            <a:off x="5895268" y="4180820"/>
            <a:ext cx="952500" cy="583565"/>
            <a:chOff x="6762561" y="4752991"/>
            <a:chExt cx="952500" cy="583565"/>
          </a:xfrm>
        </p:grpSpPr>
        <p:sp>
          <p:nvSpPr>
            <p:cNvPr id="20" name="矩形 19"/>
            <p:cNvSpPr/>
            <p:nvPr/>
          </p:nvSpPr>
          <p:spPr>
            <a:xfrm>
              <a:off x="6762561" y="4804079"/>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cs typeface="+mn-ea"/>
                <a:sym typeface="+mn-lt"/>
              </a:endParaRPr>
            </a:p>
          </p:txBody>
        </p:sp>
        <p:sp>
          <p:nvSpPr>
            <p:cNvPr id="21" name="文本框 20"/>
            <p:cNvSpPr txBox="1"/>
            <p:nvPr/>
          </p:nvSpPr>
          <p:spPr>
            <a:xfrm>
              <a:off x="6786937" y="4752991"/>
              <a:ext cx="901700" cy="583565"/>
            </a:xfrm>
            <a:prstGeom prst="rect">
              <a:avLst/>
            </a:prstGeom>
            <a:noFill/>
          </p:spPr>
          <p:txBody>
            <a:bodyPr wrap="square" rtlCol="0">
              <a:spAutoFit/>
            </a:bodyPr>
            <a:lstStyle/>
            <a:p>
              <a:pPr algn="ctr"/>
              <a:r>
                <a:rPr lang="en-US" altLang="zh-CN" sz="3200" dirty="0">
                  <a:solidFill>
                    <a:srgbClr val="27776D"/>
                  </a:solidFill>
                  <a:cs typeface="+mn-ea"/>
                  <a:sym typeface="+mn-lt"/>
                </a:rPr>
                <a:t>07</a:t>
              </a:r>
              <a:endParaRPr lang="zh-CN" altLang="en-US" sz="3200" dirty="0">
                <a:solidFill>
                  <a:srgbClr val="27776D"/>
                </a:solidFill>
                <a:cs typeface="+mn-ea"/>
                <a:sym typeface="+mn-lt"/>
              </a:endParaRPr>
            </a:p>
          </p:txBody>
        </p:sp>
      </p:grpSp>
      <p:sp>
        <p:nvSpPr>
          <p:cNvPr id="22" name="文本框 21"/>
          <p:cNvSpPr txBox="1"/>
          <p:nvPr/>
        </p:nvSpPr>
        <p:spPr>
          <a:xfrm>
            <a:off x="7122672" y="4072350"/>
            <a:ext cx="3458845" cy="645160"/>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其他</a:t>
            </a:r>
          </a:p>
        </p:txBody>
      </p:sp>
      <p:grpSp>
        <p:nvGrpSpPr>
          <p:cNvPr id="23" name="组合 22"/>
          <p:cNvGrpSpPr/>
          <p:nvPr/>
        </p:nvGrpSpPr>
        <p:grpSpPr>
          <a:xfrm>
            <a:off x="1168350" y="5180132"/>
            <a:ext cx="952500" cy="583565"/>
            <a:chOff x="6762561" y="3550725"/>
            <a:chExt cx="952500" cy="583565"/>
          </a:xfrm>
        </p:grpSpPr>
        <p:sp>
          <p:nvSpPr>
            <p:cNvPr id="45" name="矩形 44"/>
            <p:cNvSpPr/>
            <p:nvPr/>
          </p:nvSpPr>
          <p:spPr>
            <a:xfrm>
              <a:off x="6762561" y="3601813"/>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cs typeface="+mn-ea"/>
                <a:sym typeface="+mn-lt"/>
              </a:endParaRPr>
            </a:p>
          </p:txBody>
        </p:sp>
        <p:sp>
          <p:nvSpPr>
            <p:cNvPr id="46" name="文本框 45"/>
            <p:cNvSpPr txBox="1"/>
            <p:nvPr/>
          </p:nvSpPr>
          <p:spPr>
            <a:xfrm>
              <a:off x="6785507" y="3550725"/>
              <a:ext cx="901700" cy="583565"/>
            </a:xfrm>
            <a:prstGeom prst="rect">
              <a:avLst/>
            </a:prstGeom>
            <a:noFill/>
          </p:spPr>
          <p:txBody>
            <a:bodyPr wrap="square" rtlCol="0">
              <a:spAutoFit/>
            </a:bodyPr>
            <a:lstStyle/>
            <a:p>
              <a:pPr algn="ctr"/>
              <a:r>
                <a:rPr lang="en-US" altLang="zh-CN" sz="3200" dirty="0">
                  <a:solidFill>
                    <a:srgbClr val="27776D"/>
                  </a:solidFill>
                  <a:cs typeface="+mn-ea"/>
                  <a:sym typeface="+mn-lt"/>
                </a:rPr>
                <a:t>04</a:t>
              </a:r>
              <a:endParaRPr lang="zh-CN" altLang="en-US" sz="3200" dirty="0">
                <a:solidFill>
                  <a:srgbClr val="27776D"/>
                </a:solidFill>
                <a:cs typeface="+mn-ea"/>
                <a:sym typeface="+mn-lt"/>
              </a:endParaRPr>
            </a:p>
          </p:txBody>
        </p:sp>
      </p:grpSp>
      <p:sp>
        <p:nvSpPr>
          <p:cNvPr id="47" name="文本框 46"/>
          <p:cNvSpPr txBox="1"/>
          <p:nvPr/>
        </p:nvSpPr>
        <p:spPr>
          <a:xfrm>
            <a:off x="2396001" y="5071661"/>
            <a:ext cx="3458845" cy="645160"/>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需求分析</a:t>
            </a:r>
          </a:p>
        </p:txBody>
      </p:sp>
      <p:sp>
        <p:nvSpPr>
          <p:cNvPr id="15" name="灯片编号占位符 14">
            <a:extLst>
              <a:ext uri="{FF2B5EF4-FFF2-40B4-BE49-F238E27FC236}">
                <a16:creationId xmlns:a16="http://schemas.microsoft.com/office/drawing/2014/main" id="{38835558-B6FB-DE07-E9E4-F561B55566F2}"/>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p:cTn id="26" dur="500" fill="hold"/>
                                        <p:tgtEl>
                                          <p:spTgt spid="30"/>
                                        </p:tgtEl>
                                        <p:attrNameLst>
                                          <p:attrName>ppt_w</p:attrName>
                                        </p:attrNameLst>
                                      </p:cBhvr>
                                      <p:tavLst>
                                        <p:tav tm="0">
                                          <p:val>
                                            <p:fltVal val="0"/>
                                          </p:val>
                                        </p:tav>
                                        <p:tav tm="100000">
                                          <p:val>
                                            <p:strVal val="#ppt_w"/>
                                          </p:val>
                                        </p:tav>
                                      </p:tavLst>
                                    </p:anim>
                                    <p:anim calcmode="lin" valueType="num">
                                      <p:cBhvr>
                                        <p:cTn id="27" dur="500" fill="hold"/>
                                        <p:tgtEl>
                                          <p:spTgt spid="30"/>
                                        </p:tgtEl>
                                        <p:attrNameLst>
                                          <p:attrName>ppt_h</p:attrName>
                                        </p:attrNameLst>
                                      </p:cBhvr>
                                      <p:tavLst>
                                        <p:tav tm="0">
                                          <p:val>
                                            <p:fltVal val="0"/>
                                          </p:val>
                                        </p:tav>
                                        <p:tav tm="100000">
                                          <p:val>
                                            <p:strVal val="#ppt_h"/>
                                          </p:val>
                                        </p:tav>
                                      </p:tavLst>
                                    </p:anim>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p:cTn id="33" dur="500" fill="hold"/>
                                        <p:tgtEl>
                                          <p:spTgt spid="36"/>
                                        </p:tgtEl>
                                        <p:attrNameLst>
                                          <p:attrName>ppt_w</p:attrName>
                                        </p:attrNameLst>
                                      </p:cBhvr>
                                      <p:tavLst>
                                        <p:tav tm="0">
                                          <p:val>
                                            <p:fltVal val="0"/>
                                          </p:val>
                                        </p:tav>
                                        <p:tav tm="100000">
                                          <p:val>
                                            <p:strVal val="#ppt_w"/>
                                          </p:val>
                                        </p:tav>
                                      </p:tavLst>
                                    </p:anim>
                                    <p:anim calcmode="lin" valueType="num">
                                      <p:cBhvr>
                                        <p:cTn id="34" dur="500" fill="hold"/>
                                        <p:tgtEl>
                                          <p:spTgt spid="36"/>
                                        </p:tgtEl>
                                        <p:attrNameLst>
                                          <p:attrName>ppt_h</p:attrName>
                                        </p:attrNameLst>
                                      </p:cBhvr>
                                      <p:tavLst>
                                        <p:tav tm="0">
                                          <p:val>
                                            <p:fltVal val="0"/>
                                          </p:val>
                                        </p:tav>
                                        <p:tav tm="100000">
                                          <p:val>
                                            <p:strVal val="#ppt_h"/>
                                          </p:val>
                                        </p:tav>
                                      </p:tavLst>
                                    </p:anim>
                                    <p:animEffect transition="in" filter="fade">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p:cTn id="40" dur="500" fill="hold"/>
                                        <p:tgtEl>
                                          <p:spTgt spid="3"/>
                                        </p:tgtEl>
                                        <p:attrNameLst>
                                          <p:attrName>ppt_w</p:attrName>
                                        </p:attrNameLst>
                                      </p:cBhvr>
                                      <p:tavLst>
                                        <p:tav tm="0">
                                          <p:val>
                                            <p:fltVal val="0"/>
                                          </p:val>
                                        </p:tav>
                                        <p:tav tm="100000">
                                          <p:val>
                                            <p:strVal val="#ppt_w"/>
                                          </p:val>
                                        </p:tav>
                                      </p:tavLst>
                                    </p:anim>
                                    <p:anim calcmode="lin" valueType="num">
                                      <p:cBhvr>
                                        <p:cTn id="41" dur="500" fill="hold"/>
                                        <p:tgtEl>
                                          <p:spTgt spid="3"/>
                                        </p:tgtEl>
                                        <p:attrNameLst>
                                          <p:attrName>ppt_h</p:attrName>
                                        </p:attrNameLst>
                                      </p:cBhvr>
                                      <p:tavLst>
                                        <p:tav tm="0">
                                          <p:val>
                                            <p:fltVal val="0"/>
                                          </p:val>
                                        </p:tav>
                                        <p:tav tm="100000">
                                          <p:val>
                                            <p:strVal val="#ppt_h"/>
                                          </p:val>
                                        </p:tav>
                                      </p:tavLst>
                                    </p:anim>
                                    <p:animEffect transition="in" filter="fade">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p:cTn id="54" dur="500" fill="hold"/>
                                        <p:tgtEl>
                                          <p:spTgt spid="23"/>
                                        </p:tgtEl>
                                        <p:attrNameLst>
                                          <p:attrName>ppt_w</p:attrName>
                                        </p:attrNameLst>
                                      </p:cBhvr>
                                      <p:tavLst>
                                        <p:tav tm="0">
                                          <p:val>
                                            <p:fltVal val="0"/>
                                          </p:val>
                                        </p:tav>
                                        <p:tav tm="100000">
                                          <p:val>
                                            <p:strVal val="#ppt_w"/>
                                          </p:val>
                                        </p:tav>
                                      </p:tavLst>
                                    </p:anim>
                                    <p:anim calcmode="lin" valueType="num">
                                      <p:cBhvr>
                                        <p:cTn id="55" dur="500" fill="hold"/>
                                        <p:tgtEl>
                                          <p:spTgt spid="23"/>
                                        </p:tgtEl>
                                        <p:attrNameLst>
                                          <p:attrName>ppt_h</p:attrName>
                                        </p:attrNameLst>
                                      </p:cBhvr>
                                      <p:tavLst>
                                        <p:tav tm="0">
                                          <p:val>
                                            <p:fltVal val="0"/>
                                          </p:val>
                                        </p:tav>
                                        <p:tav tm="100000">
                                          <p:val>
                                            <p:strVal val="#ppt_h"/>
                                          </p:val>
                                        </p:tav>
                                      </p:tavLst>
                                    </p:anim>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214416"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风险管理子计划</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7" name="图片 6" descr="upload_387463319"/>
          <p:cNvPicPr>
            <a:picLocks noChangeAspect="1"/>
          </p:cNvPicPr>
          <p:nvPr/>
        </p:nvPicPr>
        <p:blipFill>
          <a:blip r:embed="rId3"/>
          <a:stretch>
            <a:fillRect/>
          </a:stretch>
        </p:blipFill>
        <p:spPr>
          <a:xfrm>
            <a:off x="1219133" y="1261172"/>
            <a:ext cx="8397302" cy="4718884"/>
          </a:xfrm>
          <a:prstGeom prst="rect">
            <a:avLst/>
          </a:prstGeom>
        </p:spPr>
      </p:pic>
      <p:sp>
        <p:nvSpPr>
          <p:cNvPr id="3" name="文本框 2"/>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12</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需求计划中是否包含了项目计划的必要子计划？比如：风险、人力资源、预算等等</a:t>
            </a:r>
            <a:endParaRPr lang="zh-CN" altLang="en-US">
              <a:latin typeface="微软雅黑" charset="0"/>
              <a:ea typeface="微软雅黑" charset="0"/>
            </a:endParaRPr>
          </a:p>
        </p:txBody>
      </p:sp>
      <p:sp>
        <p:nvSpPr>
          <p:cNvPr id="2" name="灯片编号占位符 1">
            <a:extLst>
              <a:ext uri="{FF2B5EF4-FFF2-40B4-BE49-F238E27FC236}">
                <a16:creationId xmlns:a16="http://schemas.microsoft.com/office/drawing/2014/main" id="{7EBC0F8F-5A5F-4706-C9CA-CAC3F5494E81}"/>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214416"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干系人管理子计划</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descr="upload_060242395"/>
          <p:cNvPicPr>
            <a:picLocks noChangeAspect="1"/>
          </p:cNvPicPr>
          <p:nvPr/>
        </p:nvPicPr>
        <p:blipFill>
          <a:blip r:embed="rId3"/>
          <a:stretch>
            <a:fillRect/>
          </a:stretch>
        </p:blipFill>
        <p:spPr>
          <a:xfrm>
            <a:off x="1229643" y="1439838"/>
            <a:ext cx="6967974" cy="4792453"/>
          </a:xfrm>
          <a:prstGeom prst="rect">
            <a:avLst/>
          </a:prstGeom>
        </p:spPr>
      </p:pic>
      <p:sp>
        <p:nvSpPr>
          <p:cNvPr id="4" name="文本框 3"/>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12</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需求计划中是否包含了项目计划的必要子计划？比如：风险、人力资源、预算等等</a:t>
            </a:r>
            <a:endParaRPr lang="zh-CN" altLang="en-US">
              <a:latin typeface="微软雅黑" charset="0"/>
              <a:ea typeface="微软雅黑" charset="0"/>
            </a:endParaRPr>
          </a:p>
        </p:txBody>
      </p:sp>
      <p:sp>
        <p:nvSpPr>
          <p:cNvPr id="2" name="灯片编号占位符 1">
            <a:extLst>
              <a:ext uri="{FF2B5EF4-FFF2-40B4-BE49-F238E27FC236}">
                <a16:creationId xmlns:a16="http://schemas.microsoft.com/office/drawing/2014/main" id="{C9449EE5-BDD4-BFD6-191D-C0000BC2A66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214416"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配置管理子计划</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descr="upload_543005698"/>
          <p:cNvPicPr>
            <a:picLocks noChangeAspect="1"/>
          </p:cNvPicPr>
          <p:nvPr/>
        </p:nvPicPr>
        <p:blipFill>
          <a:blip r:embed="rId3"/>
          <a:stretch>
            <a:fillRect/>
          </a:stretch>
        </p:blipFill>
        <p:spPr>
          <a:xfrm>
            <a:off x="1229643" y="1387289"/>
            <a:ext cx="7493462" cy="4813472"/>
          </a:xfrm>
          <a:prstGeom prst="rect">
            <a:avLst/>
          </a:prstGeom>
        </p:spPr>
      </p:pic>
      <p:sp>
        <p:nvSpPr>
          <p:cNvPr id="7" name="文本框 6"/>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12</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需求计划中是否包含了项目计划的必要子计划？比如：风险、人力资源、预算等等</a:t>
            </a:r>
            <a:endParaRPr lang="zh-CN" altLang="en-US">
              <a:latin typeface="微软雅黑" charset="0"/>
              <a:ea typeface="微软雅黑" charset="0"/>
            </a:endParaRPr>
          </a:p>
        </p:txBody>
      </p:sp>
      <p:sp>
        <p:nvSpPr>
          <p:cNvPr id="2" name="灯片编号占位符 1">
            <a:extLst>
              <a:ext uri="{FF2B5EF4-FFF2-40B4-BE49-F238E27FC236}">
                <a16:creationId xmlns:a16="http://schemas.microsoft.com/office/drawing/2014/main" id="{2F12D952-5E06-F4D2-2C88-662D91236373}"/>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214416"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成本管理子计划</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4" name="图片 3" descr="upload_765228673"/>
          <p:cNvPicPr>
            <a:picLocks noChangeAspect="1"/>
          </p:cNvPicPr>
          <p:nvPr/>
        </p:nvPicPr>
        <p:blipFill>
          <a:blip r:embed="rId3"/>
          <a:stretch>
            <a:fillRect/>
          </a:stretch>
        </p:blipFill>
        <p:spPr>
          <a:xfrm>
            <a:off x="1503233" y="2462102"/>
            <a:ext cx="9185535" cy="1933797"/>
          </a:xfrm>
          <a:prstGeom prst="rect">
            <a:avLst/>
          </a:prstGeom>
        </p:spPr>
      </p:pic>
      <p:sp>
        <p:nvSpPr>
          <p:cNvPr id="7" name="文本框 6"/>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12</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需求计划中是否包含了项目计划的必要子计划？比如：风险、人力资源、预算等等</a:t>
            </a:r>
            <a:endParaRPr lang="zh-CN" altLang="en-US">
              <a:latin typeface="微软雅黑" charset="0"/>
              <a:ea typeface="微软雅黑" charset="0"/>
            </a:endParaRPr>
          </a:p>
        </p:txBody>
      </p:sp>
      <p:sp>
        <p:nvSpPr>
          <p:cNvPr id="2" name="灯片编号占位符 1">
            <a:extLst>
              <a:ext uri="{FF2B5EF4-FFF2-40B4-BE49-F238E27FC236}">
                <a16:creationId xmlns:a16="http://schemas.microsoft.com/office/drawing/2014/main" id="{DD1F8A76-CA3C-2C56-5602-4DFAA293A950}"/>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质量管理子计划</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upload_060669858"/>
          <p:cNvPicPr>
            <a:picLocks noChangeAspect="1"/>
          </p:cNvPicPr>
          <p:nvPr/>
        </p:nvPicPr>
        <p:blipFill>
          <a:blip r:embed="rId3"/>
          <a:stretch>
            <a:fillRect/>
          </a:stretch>
        </p:blipFill>
        <p:spPr>
          <a:xfrm>
            <a:off x="1229643" y="1502896"/>
            <a:ext cx="8187107" cy="3247517"/>
          </a:xfrm>
          <a:prstGeom prst="rect">
            <a:avLst/>
          </a:prstGeom>
        </p:spPr>
      </p:pic>
      <p:sp>
        <p:nvSpPr>
          <p:cNvPr id="7" name="文本框 6"/>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12</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需求计划中是否包含了项目计划的必要子计划？比如：风险、人力资源、预算等等</a:t>
            </a:r>
            <a:endParaRPr lang="zh-CN" altLang="en-US">
              <a:latin typeface="微软雅黑" charset="0"/>
              <a:ea typeface="微软雅黑" charset="0"/>
            </a:endParaRPr>
          </a:p>
        </p:txBody>
      </p:sp>
      <p:sp>
        <p:nvSpPr>
          <p:cNvPr id="3" name="灯片编号占位符 2">
            <a:extLst>
              <a:ext uri="{FF2B5EF4-FFF2-40B4-BE49-F238E27FC236}">
                <a16:creationId xmlns:a16="http://schemas.microsoft.com/office/drawing/2014/main" id="{7F538771-BDB9-D068-DF65-5073BD9325F4}"/>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资源分配情况</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13</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最终的计划中是否存在与实际情况的偏差？是否有资源分配不平均或人员过载的情况？为什么？</a:t>
            </a:r>
            <a:endParaRPr lang="zh-CN" altLang="en-US">
              <a:latin typeface="微软雅黑" charset="0"/>
              <a:ea typeface="微软雅黑" charset="0"/>
            </a:endParaRPr>
          </a:p>
        </p:txBody>
      </p:sp>
      <p:pic>
        <p:nvPicPr>
          <p:cNvPr id="2" name="图片 1" descr="upload_473418307"/>
          <p:cNvPicPr>
            <a:picLocks noChangeAspect="1"/>
          </p:cNvPicPr>
          <p:nvPr/>
        </p:nvPicPr>
        <p:blipFill>
          <a:blip r:embed="rId3"/>
          <a:stretch>
            <a:fillRect/>
          </a:stretch>
        </p:blipFill>
        <p:spPr>
          <a:xfrm>
            <a:off x="1229643" y="1786660"/>
            <a:ext cx="4887041" cy="4224926"/>
          </a:xfrm>
          <a:prstGeom prst="rect">
            <a:avLst/>
          </a:prstGeom>
        </p:spPr>
      </p:pic>
      <p:sp>
        <p:nvSpPr>
          <p:cNvPr id="4" name="灯片编号占位符 3">
            <a:extLst>
              <a:ext uri="{FF2B5EF4-FFF2-40B4-BE49-F238E27FC236}">
                <a16:creationId xmlns:a16="http://schemas.microsoft.com/office/drawing/2014/main" id="{DA7DD278-546D-E82A-1CBF-EEF2C47D6796}"/>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组合 12"/>
          <p:cNvGrpSpPr/>
          <p:nvPr/>
        </p:nvGrpSpPr>
        <p:grpSpPr>
          <a:xfrm>
            <a:off x="2540000" y="2817585"/>
            <a:ext cx="5870074" cy="2180222"/>
            <a:chOff x="2540000" y="2817585"/>
            <a:chExt cx="5870074" cy="2180222"/>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010552" y="3023107"/>
              <a:ext cx="3966213" cy="768350"/>
            </a:xfrm>
            <a:prstGeom prst="rect">
              <a:avLst/>
            </a:prstGeom>
            <a:noFill/>
          </p:spPr>
          <p:txBody>
            <a:bodyPr wrap="square" rtlCol="0">
              <a:spAutoFit/>
            </a:bodyPr>
            <a:lstStyle/>
            <a:p>
              <a:pPr algn="dist"/>
              <a:r>
                <a:rPr lang="zh-CN" altLang="en-US" sz="4400" spc="400" dirty="0">
                  <a:solidFill>
                    <a:schemeClr val="bg1"/>
                  </a:solidFill>
                  <a:effectLst>
                    <a:outerShdw blurRad="76200" dist="38100" dir="5400000" algn="t" rotWithShape="0">
                      <a:prstClr val="black">
                        <a:alpha val="22000"/>
                      </a:prstClr>
                    </a:outerShdw>
                  </a:effectLst>
                  <a:cs typeface="+mn-ea"/>
                  <a:sym typeface="+mn-lt"/>
                </a:rPr>
                <a:t>需求获取</a:t>
              </a:r>
            </a:p>
          </p:txBody>
        </p:sp>
        <p:sp>
          <p:nvSpPr>
            <p:cNvPr id="12" name="文本框 11"/>
            <p:cNvSpPr txBox="1"/>
            <p:nvPr/>
          </p:nvSpPr>
          <p:spPr>
            <a:xfrm>
              <a:off x="2859313" y="2875002"/>
              <a:ext cx="1194781" cy="2122805"/>
            </a:xfrm>
            <a:prstGeom prst="rect">
              <a:avLst/>
            </a:prstGeom>
            <a:noFill/>
          </p:spPr>
          <p:txBody>
            <a:bodyPr wrap="square" rtlCol="0">
              <a:spAutoFit/>
            </a:bodyPr>
            <a:lstStyle/>
            <a:p>
              <a:pPr algn="ctr"/>
              <a:r>
                <a:rPr lang="en-US" altLang="zh-CN" sz="6600" dirty="0">
                  <a:solidFill>
                    <a:schemeClr val="bg1"/>
                  </a:solidFill>
                  <a:effectLst>
                    <a:outerShdw blurRad="38100" dist="38100" dir="2700000" algn="tl">
                      <a:srgbClr val="000000">
                        <a:alpha val="43137"/>
                      </a:srgbClr>
                    </a:outerShdw>
                  </a:effectLst>
                  <a:cs typeface="+mn-ea"/>
                  <a:sym typeface="+mn-lt"/>
                </a:rPr>
                <a:t>03</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sp>
        <p:nvSpPr>
          <p:cNvPr id="8" name="灯片编号占位符 7">
            <a:extLst>
              <a:ext uri="{FF2B5EF4-FFF2-40B4-BE49-F238E27FC236}">
                <a16:creationId xmlns:a16="http://schemas.microsoft.com/office/drawing/2014/main" id="{DA098977-0659-194C-1D51-B2AB6B15CF92}"/>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14</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是否提交了</a:t>
            </a:r>
            <a:r>
              <a:rPr lang="en-US" b="0" u="none">
                <a:solidFill>
                  <a:srgbClr val="000000"/>
                </a:solidFill>
                <a:latin typeface="微软雅黑" charset="0"/>
                <a:ea typeface="微软雅黑" charset="0"/>
              </a:rPr>
              <a:t>Vision &amp; Scope</a:t>
            </a:r>
            <a:r>
              <a:rPr lang="zh-CN" b="0" u="none">
                <a:solidFill>
                  <a:srgbClr val="000000"/>
                </a:solidFill>
                <a:latin typeface="微软雅黑" charset="0"/>
                <a:ea typeface="微软雅黑" charset="0"/>
              </a:rPr>
              <a:t>文档？是否采用了</a:t>
            </a:r>
            <a:r>
              <a:rPr lang="en-US" b="0" u="none">
                <a:solidFill>
                  <a:srgbClr val="000000"/>
                </a:solidFill>
                <a:latin typeface="微软雅黑" charset="0"/>
                <a:ea typeface="微软雅黑" charset="0"/>
              </a:rPr>
              <a:t>Context Diagram</a:t>
            </a:r>
            <a:r>
              <a:rPr lang="zh-CN" b="0" u="none">
                <a:solidFill>
                  <a:srgbClr val="000000"/>
                </a:solidFill>
                <a:latin typeface="微软雅黑" charset="0"/>
                <a:ea typeface="微软雅黑" charset="0"/>
              </a:rPr>
              <a:t>？内容是否完整？</a:t>
            </a:r>
            <a:endParaRPr lang="zh-CN" altLang="en-US">
              <a:latin typeface="微软雅黑" charset="0"/>
              <a:ea typeface="微软雅黑" charset="0"/>
            </a:endParaRPr>
          </a:p>
        </p:txBody>
      </p:sp>
      <p:pic>
        <p:nvPicPr>
          <p:cNvPr id="7" name="图片 6" descr="upload_358152937"/>
          <p:cNvPicPr>
            <a:picLocks noChangeAspect="1"/>
          </p:cNvPicPr>
          <p:nvPr/>
        </p:nvPicPr>
        <p:blipFill>
          <a:blip r:embed="rId3"/>
          <a:stretch>
            <a:fillRect/>
          </a:stretch>
        </p:blipFill>
        <p:spPr>
          <a:xfrm>
            <a:off x="3131910" y="1429328"/>
            <a:ext cx="4834492" cy="5055197"/>
          </a:xfrm>
          <a:prstGeom prst="rect">
            <a:avLst/>
          </a:prstGeom>
        </p:spPr>
      </p:pic>
      <p:sp>
        <p:nvSpPr>
          <p:cNvPr id="3" name="文本框 2"/>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愿景与范围文档</a:t>
            </a:r>
          </a:p>
        </p:txBody>
      </p:sp>
      <p:sp>
        <p:nvSpPr>
          <p:cNvPr id="4" name="灯片编号占位符 3">
            <a:extLst>
              <a:ext uri="{FF2B5EF4-FFF2-40B4-BE49-F238E27FC236}">
                <a16:creationId xmlns:a16="http://schemas.microsoft.com/office/drawing/2014/main" id="{D38069D8-97FB-DAFA-74BA-2A835CC7ABEA}"/>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愿景与范围文档</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upload_030741166"/>
          <p:cNvPicPr>
            <a:picLocks noChangeAspect="1"/>
          </p:cNvPicPr>
          <p:nvPr/>
        </p:nvPicPr>
        <p:blipFill>
          <a:blip r:embed="rId3"/>
          <a:stretch>
            <a:fillRect/>
          </a:stretch>
        </p:blipFill>
        <p:spPr>
          <a:xfrm>
            <a:off x="1392880" y="2446337"/>
            <a:ext cx="9406240" cy="1965326"/>
          </a:xfrm>
          <a:prstGeom prst="rect">
            <a:avLst/>
          </a:prstGeom>
        </p:spPr>
      </p:pic>
      <p:sp>
        <p:nvSpPr>
          <p:cNvPr id="3" name="文本框 2"/>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14</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是否提交了</a:t>
            </a:r>
            <a:r>
              <a:rPr lang="en-US" b="0" u="none">
                <a:solidFill>
                  <a:srgbClr val="000000"/>
                </a:solidFill>
                <a:latin typeface="微软雅黑" charset="0"/>
                <a:ea typeface="微软雅黑" charset="0"/>
              </a:rPr>
              <a:t>Vision &amp; Scope</a:t>
            </a:r>
            <a:r>
              <a:rPr lang="zh-CN" b="0" u="none">
                <a:solidFill>
                  <a:srgbClr val="000000"/>
                </a:solidFill>
                <a:latin typeface="微软雅黑" charset="0"/>
                <a:ea typeface="微软雅黑" charset="0"/>
              </a:rPr>
              <a:t>文档？是否采用了</a:t>
            </a:r>
            <a:r>
              <a:rPr lang="en-US" b="0" u="none">
                <a:solidFill>
                  <a:srgbClr val="000000"/>
                </a:solidFill>
                <a:latin typeface="微软雅黑" charset="0"/>
                <a:ea typeface="微软雅黑" charset="0"/>
              </a:rPr>
              <a:t>Context Diagram</a:t>
            </a:r>
            <a:r>
              <a:rPr lang="zh-CN" b="0" u="none">
                <a:solidFill>
                  <a:srgbClr val="000000"/>
                </a:solidFill>
                <a:latin typeface="微软雅黑" charset="0"/>
                <a:ea typeface="微软雅黑" charset="0"/>
              </a:rPr>
              <a:t>？内容是否完整？</a:t>
            </a:r>
            <a:endParaRPr lang="zh-CN" altLang="en-US">
              <a:latin typeface="微软雅黑" charset="0"/>
              <a:ea typeface="微软雅黑" charset="0"/>
            </a:endParaRPr>
          </a:p>
        </p:txBody>
      </p:sp>
      <p:sp>
        <p:nvSpPr>
          <p:cNvPr id="4" name="灯片编号占位符 3">
            <a:extLst>
              <a:ext uri="{FF2B5EF4-FFF2-40B4-BE49-F238E27FC236}">
                <a16:creationId xmlns:a16="http://schemas.microsoft.com/office/drawing/2014/main" id="{482AD3F4-099B-9EB8-7899-97E1258A0115}"/>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愿景与范围文档</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4" name="图片 3" descr="upload_615112815"/>
          <p:cNvPicPr>
            <a:picLocks noChangeAspect="1"/>
          </p:cNvPicPr>
          <p:nvPr/>
        </p:nvPicPr>
        <p:blipFill>
          <a:blip r:embed="rId3"/>
          <a:stretch>
            <a:fillRect/>
          </a:stretch>
        </p:blipFill>
        <p:spPr>
          <a:xfrm>
            <a:off x="1471920" y="1564369"/>
            <a:ext cx="5076216" cy="4498179"/>
          </a:xfrm>
          <a:prstGeom prst="rect">
            <a:avLst/>
          </a:prstGeom>
        </p:spPr>
      </p:pic>
      <p:sp>
        <p:nvSpPr>
          <p:cNvPr id="7" name="文本框 6"/>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14</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是否提交了</a:t>
            </a:r>
            <a:r>
              <a:rPr lang="en-US" b="0" u="none">
                <a:solidFill>
                  <a:srgbClr val="000000"/>
                </a:solidFill>
                <a:latin typeface="微软雅黑" charset="0"/>
                <a:ea typeface="微软雅黑" charset="0"/>
              </a:rPr>
              <a:t>Vision &amp; Scope</a:t>
            </a:r>
            <a:r>
              <a:rPr lang="zh-CN" b="0" u="none">
                <a:solidFill>
                  <a:srgbClr val="000000"/>
                </a:solidFill>
                <a:latin typeface="微软雅黑" charset="0"/>
                <a:ea typeface="微软雅黑" charset="0"/>
              </a:rPr>
              <a:t>文档？是否采用了</a:t>
            </a:r>
            <a:r>
              <a:rPr lang="en-US" b="0" u="none">
                <a:solidFill>
                  <a:srgbClr val="000000"/>
                </a:solidFill>
                <a:latin typeface="微软雅黑" charset="0"/>
                <a:ea typeface="微软雅黑" charset="0"/>
              </a:rPr>
              <a:t>Context Diagram</a:t>
            </a:r>
            <a:r>
              <a:rPr lang="zh-CN" b="0" u="none">
                <a:solidFill>
                  <a:srgbClr val="000000"/>
                </a:solidFill>
                <a:latin typeface="微软雅黑" charset="0"/>
                <a:ea typeface="微软雅黑" charset="0"/>
              </a:rPr>
              <a:t>？内容是否完整？</a:t>
            </a:r>
            <a:endParaRPr lang="zh-CN" altLang="en-US">
              <a:latin typeface="微软雅黑" charset="0"/>
              <a:ea typeface="微软雅黑" charset="0"/>
            </a:endParaRPr>
          </a:p>
        </p:txBody>
      </p:sp>
      <p:sp>
        <p:nvSpPr>
          <p:cNvPr id="2" name="文本框 1"/>
          <p:cNvSpPr txBox="1"/>
          <p:nvPr/>
        </p:nvSpPr>
        <p:spPr>
          <a:xfrm>
            <a:off x="7269238" y="2697238"/>
            <a:ext cx="3955143" cy="1874762"/>
          </a:xfrm>
          <a:prstGeom prst="rect">
            <a:avLst/>
          </a:prstGeom>
          <a:noFill/>
        </p:spPr>
        <p:txBody>
          <a:bodyPr wrap="square" rtlCol="0" anchor="t">
            <a:noAutofit/>
          </a:bodyPr>
          <a:lstStyle/>
          <a:p>
            <a:r>
              <a:rPr lang="en-US" sz="1400" b="0" u="none">
                <a:latin typeface="宋体" charset="0"/>
              </a:rPr>
              <a:t>    “</a:t>
            </a:r>
            <a:r>
              <a:rPr lang="zh-CN" sz="1400" b="0" u="none">
                <a:ea typeface="宋体" charset="0"/>
              </a:rPr>
              <a:t>菜码”是一个软件工程专业的辅助学习工具，它主要分为学生、教师、管理员、游客四种角色，学生和教师的主要功能为：资料上传与下载、在平台上发布博客讨论等。管理员的主要功能是：对违规的言论进行审核，必要时进行强制删除；以及审核平台中的各类模块。游客的主要功能有：查看平台上的资料与博客。该网站能够为师生提供一个良好的学习交流方式。</a:t>
            </a:r>
            <a:endParaRPr lang="zh-CN" altLang="en-US" sz="1400"/>
          </a:p>
        </p:txBody>
      </p:sp>
      <p:sp>
        <p:nvSpPr>
          <p:cNvPr id="3" name="灯片编号占位符 2">
            <a:extLst>
              <a:ext uri="{FF2B5EF4-FFF2-40B4-BE49-F238E27FC236}">
                <a16:creationId xmlns:a16="http://schemas.microsoft.com/office/drawing/2014/main" id="{9D52F142-0317-5526-4CAE-7011D663622C}"/>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组合 12"/>
          <p:cNvGrpSpPr/>
          <p:nvPr/>
        </p:nvGrpSpPr>
        <p:grpSpPr>
          <a:xfrm>
            <a:off x="2540000" y="2817585"/>
            <a:ext cx="5870074" cy="1318985"/>
            <a:chOff x="2540000" y="2817585"/>
            <a:chExt cx="5870074" cy="1318985"/>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010552" y="3023107"/>
              <a:ext cx="3966213" cy="768350"/>
            </a:xfrm>
            <a:prstGeom prst="rect">
              <a:avLst/>
            </a:prstGeom>
            <a:noFill/>
          </p:spPr>
          <p:txBody>
            <a:bodyPr wrap="square" rtlCol="0">
              <a:spAutoFit/>
            </a:bodyPr>
            <a:lstStyle/>
            <a:p>
              <a:pPr algn="dist"/>
              <a:r>
                <a:rPr lang="zh-CN" altLang="en-US" sz="4400" spc="400" dirty="0">
                  <a:solidFill>
                    <a:schemeClr val="bg1"/>
                  </a:solidFill>
                  <a:effectLst>
                    <a:outerShdw blurRad="76200" dist="38100" dir="5400000" algn="t" rotWithShape="0">
                      <a:prstClr val="black">
                        <a:alpha val="22000"/>
                      </a:prstClr>
                    </a:outerShdw>
                  </a:effectLst>
                  <a:cs typeface="+mn-ea"/>
                  <a:sym typeface="+mn-lt"/>
                </a:rPr>
                <a:t>项目章程</a:t>
              </a:r>
            </a:p>
          </p:txBody>
        </p:sp>
        <p:sp>
          <p:nvSpPr>
            <p:cNvPr id="12" name="文本框 11"/>
            <p:cNvSpPr txBox="1"/>
            <p:nvPr/>
          </p:nvSpPr>
          <p:spPr>
            <a:xfrm>
              <a:off x="2859313" y="2875002"/>
              <a:ext cx="1194781" cy="1107996"/>
            </a:xfrm>
            <a:prstGeom prst="rect">
              <a:avLst/>
            </a:prstGeom>
            <a:noFill/>
          </p:spPr>
          <p:txBody>
            <a:bodyPr wrap="square" rtlCol="0">
              <a:spAutoFit/>
            </a:bodyPr>
            <a:lstStyle/>
            <a:p>
              <a:pPr algn="ctr"/>
              <a:r>
                <a:rPr lang="en-US" altLang="zh-CN" sz="6600" dirty="0">
                  <a:solidFill>
                    <a:schemeClr val="bg1"/>
                  </a:solidFill>
                  <a:effectLst>
                    <a:outerShdw blurRad="38100" dist="38100" dir="2700000" algn="tl">
                      <a:srgbClr val="000000">
                        <a:alpha val="43137"/>
                      </a:srgbClr>
                    </a:outerShdw>
                  </a:effectLst>
                  <a:cs typeface="+mn-ea"/>
                  <a:sym typeface="+mn-lt"/>
                </a:rPr>
                <a:t>01</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sp>
        <p:nvSpPr>
          <p:cNvPr id="8" name="灯片编号占位符 7">
            <a:extLst>
              <a:ext uri="{FF2B5EF4-FFF2-40B4-BE49-F238E27FC236}">
                <a16:creationId xmlns:a16="http://schemas.microsoft.com/office/drawing/2014/main" id="{3C73E9AB-62FC-D6CA-88E3-1289909C45CF}"/>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2" y="336312"/>
            <a:ext cx="4866357" cy="619441"/>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用户代表及其相关职责</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15</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是否识别了用户群？找到了相关的用户代表？明确了相关职责？</a:t>
            </a:r>
            <a:endParaRPr lang="zh-CN" altLang="en-US">
              <a:latin typeface="微软雅黑" charset="0"/>
              <a:ea typeface="微软雅黑" charset="0"/>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upload_424843918"/>
          <p:cNvPicPr>
            <a:picLocks noChangeAspect="1"/>
          </p:cNvPicPr>
          <p:nvPr/>
        </p:nvPicPr>
        <p:blipFill>
          <a:blip r:embed="rId3"/>
          <a:stretch>
            <a:fillRect/>
          </a:stretch>
        </p:blipFill>
        <p:spPr>
          <a:xfrm>
            <a:off x="1229643" y="1523916"/>
            <a:ext cx="7524992" cy="5055197"/>
          </a:xfrm>
          <a:prstGeom prst="rect">
            <a:avLst/>
          </a:prstGeom>
        </p:spPr>
      </p:pic>
      <p:sp>
        <p:nvSpPr>
          <p:cNvPr id="3" name="灯片编号占位符 2">
            <a:extLst>
              <a:ext uri="{FF2B5EF4-FFF2-40B4-BE49-F238E27FC236}">
                <a16:creationId xmlns:a16="http://schemas.microsoft.com/office/drawing/2014/main" id="{31BC7C0E-3372-8BD6-431F-43CD314ADC9A}"/>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2" y="336312"/>
            <a:ext cx="4866357" cy="619441"/>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用户代表及其相关职责</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15</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是否识别了用户群？找到了相关的用户代表？明确了相关职责？</a:t>
            </a:r>
            <a:endParaRPr lang="zh-CN" altLang="en-US">
              <a:latin typeface="微软雅黑" charset="0"/>
              <a:ea typeface="微软雅黑" charset="0"/>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descr="upload_882947973"/>
          <p:cNvPicPr>
            <a:picLocks noChangeAspect="1"/>
          </p:cNvPicPr>
          <p:nvPr/>
        </p:nvPicPr>
        <p:blipFill>
          <a:blip r:embed="rId3"/>
          <a:stretch>
            <a:fillRect/>
          </a:stretch>
        </p:blipFill>
        <p:spPr>
          <a:xfrm>
            <a:off x="6337905" y="1705429"/>
            <a:ext cx="4971143" cy="4874381"/>
          </a:xfrm>
          <a:prstGeom prst="rect">
            <a:avLst/>
          </a:prstGeom>
        </p:spPr>
      </p:pic>
      <p:pic>
        <p:nvPicPr>
          <p:cNvPr id="8" name="图片 7" descr="upload_440912585"/>
          <p:cNvPicPr>
            <a:picLocks noChangeAspect="1"/>
          </p:cNvPicPr>
          <p:nvPr/>
        </p:nvPicPr>
        <p:blipFill>
          <a:blip r:embed="rId4"/>
          <a:stretch>
            <a:fillRect/>
          </a:stretch>
        </p:blipFill>
        <p:spPr>
          <a:xfrm>
            <a:off x="1233714" y="1802190"/>
            <a:ext cx="4753429" cy="4692952"/>
          </a:xfrm>
          <a:prstGeom prst="rect">
            <a:avLst/>
          </a:prstGeom>
        </p:spPr>
      </p:pic>
      <p:sp>
        <p:nvSpPr>
          <p:cNvPr id="9" name="文本框 8"/>
          <p:cNvSpPr txBox="1"/>
          <p:nvPr userDrawn="1"/>
        </p:nvSpPr>
        <p:spPr>
          <a:xfrm>
            <a:off x="169333" y="1487714"/>
            <a:ext cx="3098800" cy="368300"/>
          </a:xfrm>
          <a:prstGeom prst="rect">
            <a:avLst/>
          </a:prstGeom>
        </p:spPr>
        <p:txBody>
          <a:bodyPr wrap="square" rtlCol="0">
            <a:spAutoFit/>
          </a:bodyPr>
          <a:lstStyle/>
          <a:p>
            <a:r>
              <a:rPr lang="zh-CN" altLang="en-US"/>
              <a:t>邀请函与收到的回复：</a:t>
            </a:r>
          </a:p>
        </p:txBody>
      </p:sp>
      <p:sp>
        <p:nvSpPr>
          <p:cNvPr id="2" name="灯片编号占位符 1">
            <a:extLst>
              <a:ext uri="{FF2B5EF4-FFF2-40B4-BE49-F238E27FC236}">
                <a16:creationId xmlns:a16="http://schemas.microsoft.com/office/drawing/2014/main" id="{1336B969-C9CA-4F29-7534-17461C7343C3}"/>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用户群分类</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16.</a:t>
            </a:r>
            <a:r>
              <a:rPr lang="zh-CN" b="0" u="none">
                <a:solidFill>
                  <a:srgbClr val="000000"/>
                </a:solidFill>
                <a:latin typeface="微软雅黑" charset="0"/>
                <a:ea typeface="微软雅黑" charset="0"/>
              </a:rPr>
              <a:t>是否对用户群和用户代表进行了分类？</a:t>
            </a:r>
            <a:endParaRPr lang="zh-CN" altLang="en-US">
              <a:latin typeface="微软雅黑" charset="0"/>
              <a:ea typeface="微软雅黑" charset="0"/>
            </a:endParaRPr>
          </a:p>
        </p:txBody>
      </p:sp>
      <p:pic>
        <p:nvPicPr>
          <p:cNvPr id="2" name="图片 1" descr="upload_447682971"/>
          <p:cNvPicPr>
            <a:picLocks noChangeAspect="1"/>
          </p:cNvPicPr>
          <p:nvPr/>
        </p:nvPicPr>
        <p:blipFill>
          <a:blip r:embed="rId3"/>
          <a:stretch>
            <a:fillRect/>
          </a:stretch>
        </p:blipFill>
        <p:spPr>
          <a:xfrm>
            <a:off x="1229643" y="1702582"/>
            <a:ext cx="7976912" cy="4498179"/>
          </a:xfrm>
          <a:prstGeom prst="rect">
            <a:avLst/>
          </a:prstGeom>
        </p:spPr>
      </p:pic>
      <p:sp>
        <p:nvSpPr>
          <p:cNvPr id="4" name="灯片编号占位符 3">
            <a:extLst>
              <a:ext uri="{FF2B5EF4-FFF2-40B4-BE49-F238E27FC236}">
                <a16:creationId xmlns:a16="http://schemas.microsoft.com/office/drawing/2014/main" id="{819B501B-BC08-B008-24B4-D8A571C1ABC2}"/>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需求访谈</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descr="upload_256579112"/>
          <p:cNvPicPr>
            <a:picLocks noChangeAspect="1"/>
          </p:cNvPicPr>
          <p:nvPr/>
        </p:nvPicPr>
        <p:blipFill>
          <a:blip r:embed="rId3"/>
          <a:stretch>
            <a:fillRect/>
          </a:stretch>
        </p:blipFill>
        <p:spPr>
          <a:xfrm>
            <a:off x="5013157" y="1544935"/>
            <a:ext cx="5633234" cy="4655826"/>
          </a:xfrm>
          <a:prstGeom prst="rect">
            <a:avLst/>
          </a:prstGeom>
        </p:spPr>
      </p:pic>
      <p:sp>
        <p:nvSpPr>
          <p:cNvPr id="2" name="文本框 1"/>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17.</a:t>
            </a:r>
            <a:r>
              <a:rPr lang="zh-CN" b="0" u="none">
                <a:solidFill>
                  <a:srgbClr val="000000"/>
                </a:solidFill>
                <a:latin typeface="微软雅黑" charset="0"/>
                <a:ea typeface="微软雅黑" charset="0"/>
              </a:rPr>
              <a:t>是否对每个用户代表都进行了需求获取和确认？</a:t>
            </a:r>
            <a:endParaRPr lang="zh-CN" altLang="en-US">
              <a:latin typeface="微软雅黑" charset="0"/>
              <a:ea typeface="微软雅黑" charset="0"/>
            </a:endParaRPr>
          </a:p>
        </p:txBody>
      </p:sp>
      <p:pic>
        <p:nvPicPr>
          <p:cNvPr id="4" name="图片 3" descr="upload_341652481"/>
          <p:cNvPicPr>
            <a:picLocks noChangeAspect="1"/>
          </p:cNvPicPr>
          <p:nvPr/>
        </p:nvPicPr>
        <p:blipFill>
          <a:blip r:embed="rId4"/>
          <a:stretch>
            <a:fillRect/>
          </a:stretch>
        </p:blipFill>
        <p:spPr>
          <a:xfrm>
            <a:off x="1040467" y="2388533"/>
            <a:ext cx="3026812" cy="672625"/>
          </a:xfrm>
          <a:prstGeom prst="rect">
            <a:avLst/>
          </a:prstGeom>
        </p:spPr>
      </p:pic>
      <p:pic>
        <p:nvPicPr>
          <p:cNvPr id="7" name="图片 6" descr="upload_560488880"/>
          <p:cNvPicPr>
            <a:picLocks noChangeAspect="1"/>
          </p:cNvPicPr>
          <p:nvPr/>
        </p:nvPicPr>
        <p:blipFill>
          <a:blip r:embed="rId5"/>
          <a:stretch>
            <a:fillRect/>
          </a:stretch>
        </p:blipFill>
        <p:spPr>
          <a:xfrm>
            <a:off x="851291" y="4424611"/>
            <a:ext cx="3215988" cy="1282191"/>
          </a:xfrm>
          <a:prstGeom prst="rect">
            <a:avLst/>
          </a:prstGeom>
        </p:spPr>
      </p:pic>
      <p:pic>
        <p:nvPicPr>
          <p:cNvPr id="8" name="图片 7" descr="upload_483874672"/>
          <p:cNvPicPr>
            <a:picLocks noChangeAspect="1"/>
          </p:cNvPicPr>
          <p:nvPr/>
        </p:nvPicPr>
        <p:blipFill>
          <a:blip r:embed="rId6"/>
          <a:stretch>
            <a:fillRect/>
          </a:stretch>
        </p:blipFill>
        <p:spPr>
          <a:xfrm>
            <a:off x="909431" y="3058342"/>
            <a:ext cx="3983201" cy="620076"/>
          </a:xfrm>
          <a:prstGeom prst="rect">
            <a:avLst/>
          </a:prstGeom>
        </p:spPr>
      </p:pic>
      <p:sp>
        <p:nvSpPr>
          <p:cNvPr id="9" name="灯片编号占位符 8">
            <a:extLst>
              <a:ext uri="{FF2B5EF4-FFF2-40B4-BE49-F238E27FC236}">
                <a16:creationId xmlns:a16="http://schemas.microsoft.com/office/drawing/2014/main" id="{D60E9812-6D04-B3CC-1718-CCC371051AAC}"/>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组合 12"/>
          <p:cNvGrpSpPr/>
          <p:nvPr/>
        </p:nvGrpSpPr>
        <p:grpSpPr>
          <a:xfrm>
            <a:off x="2540000" y="2817585"/>
            <a:ext cx="5870074" cy="2180222"/>
            <a:chOff x="2540000" y="2817585"/>
            <a:chExt cx="5870074" cy="2180222"/>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010552" y="3023107"/>
              <a:ext cx="3966213" cy="768350"/>
            </a:xfrm>
            <a:prstGeom prst="rect">
              <a:avLst/>
            </a:prstGeom>
            <a:noFill/>
          </p:spPr>
          <p:txBody>
            <a:bodyPr wrap="square" rtlCol="0">
              <a:spAutoFit/>
            </a:bodyPr>
            <a:lstStyle/>
            <a:p>
              <a:pPr algn="dist"/>
              <a:r>
                <a:rPr lang="zh-CN" altLang="en-US" sz="4400" spc="400" dirty="0">
                  <a:solidFill>
                    <a:schemeClr val="bg1"/>
                  </a:solidFill>
                  <a:effectLst>
                    <a:outerShdw blurRad="76200" dist="38100" dir="5400000" algn="t" rotWithShape="0">
                      <a:prstClr val="black">
                        <a:alpha val="22000"/>
                      </a:prstClr>
                    </a:outerShdw>
                  </a:effectLst>
                  <a:cs typeface="+mn-ea"/>
                  <a:sym typeface="+mn-lt"/>
                </a:rPr>
                <a:t>需求分析</a:t>
              </a:r>
            </a:p>
          </p:txBody>
        </p:sp>
        <p:sp>
          <p:nvSpPr>
            <p:cNvPr id="12" name="文本框 11"/>
            <p:cNvSpPr txBox="1"/>
            <p:nvPr/>
          </p:nvSpPr>
          <p:spPr>
            <a:xfrm>
              <a:off x="2859313" y="2875002"/>
              <a:ext cx="1194781" cy="2122805"/>
            </a:xfrm>
            <a:prstGeom prst="rect">
              <a:avLst/>
            </a:prstGeom>
            <a:noFill/>
          </p:spPr>
          <p:txBody>
            <a:bodyPr wrap="square" rtlCol="0">
              <a:spAutoFit/>
            </a:bodyPr>
            <a:lstStyle/>
            <a:p>
              <a:pPr algn="ctr"/>
              <a:r>
                <a:rPr lang="en-US" altLang="zh-CN" sz="6600" dirty="0">
                  <a:solidFill>
                    <a:schemeClr val="bg1"/>
                  </a:solidFill>
                  <a:effectLst>
                    <a:outerShdw blurRad="38100" dist="38100" dir="2700000" algn="tl">
                      <a:srgbClr val="000000">
                        <a:alpha val="43137"/>
                      </a:srgbClr>
                    </a:outerShdw>
                  </a:effectLst>
                  <a:cs typeface="+mn-ea"/>
                  <a:sym typeface="+mn-lt"/>
                </a:rPr>
                <a:t>04</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sp>
        <p:nvSpPr>
          <p:cNvPr id="8" name="灯片编号占位符 7">
            <a:extLst>
              <a:ext uri="{FF2B5EF4-FFF2-40B4-BE49-F238E27FC236}">
                <a16:creationId xmlns:a16="http://schemas.microsoft.com/office/drawing/2014/main" id="{F7CDD20F-E65E-AB95-9C2D-F43C17589913}"/>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原型工具</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upload_198208761"/>
          <p:cNvPicPr>
            <a:picLocks noChangeAspect="1"/>
          </p:cNvPicPr>
          <p:nvPr/>
        </p:nvPicPr>
        <p:blipFill>
          <a:blip r:embed="rId3"/>
          <a:stretch>
            <a:fillRect/>
          </a:stretch>
        </p:blipFill>
        <p:spPr>
          <a:xfrm>
            <a:off x="1229643" y="1986346"/>
            <a:ext cx="2900695" cy="2900695"/>
          </a:xfrm>
          <a:prstGeom prst="rect">
            <a:avLst/>
          </a:prstGeom>
        </p:spPr>
      </p:pic>
      <p:sp>
        <p:nvSpPr>
          <p:cNvPr id="27" name="文本框 26"/>
          <p:cNvSpPr txBox="1"/>
          <p:nvPr/>
        </p:nvSpPr>
        <p:spPr>
          <a:xfrm>
            <a:off x="5085159" y="2082693"/>
            <a:ext cx="1560862" cy="460375"/>
          </a:xfrm>
          <a:prstGeom prst="rect">
            <a:avLst/>
          </a:prstGeom>
          <a:noFill/>
        </p:spPr>
        <p:txBody>
          <a:bodyPr wrap="square" rtlCol="0">
            <a:spAutoFit/>
          </a:bodyPr>
          <a:lstStyle/>
          <a:p>
            <a:r>
              <a:rPr lang="zh-CN" altLang="en-US" sz="2400" dirty="0">
                <a:solidFill>
                  <a:schemeClr val="tx1">
                    <a:lumMod val="85000"/>
                    <a:lumOff val="15000"/>
                  </a:schemeClr>
                </a:solidFill>
                <a:cs typeface="+mn-ea"/>
                <a:sym typeface="+mn-lt"/>
              </a:rPr>
              <a:t>墨刀</a:t>
            </a:r>
          </a:p>
        </p:txBody>
      </p:sp>
      <p:sp>
        <p:nvSpPr>
          <p:cNvPr id="4" name="文本框 3"/>
          <p:cNvSpPr txBox="1"/>
          <p:nvPr/>
        </p:nvSpPr>
        <p:spPr>
          <a:xfrm>
            <a:off x="5022325" y="3313143"/>
            <a:ext cx="4847500" cy="1322070"/>
          </a:xfrm>
          <a:prstGeom prst="rect">
            <a:avLst/>
          </a:prstGeom>
          <a:noFill/>
        </p:spPr>
        <p:txBody>
          <a:bodyPr wrap="square" rtlCol="0">
            <a:spAutoFit/>
          </a:bodyPr>
          <a:lstStyle/>
          <a:p>
            <a:pPr indent="0">
              <a:buNone/>
            </a:pPr>
            <a:r>
              <a:rPr lang="zh-CN" sz="1600" b="0" u="none">
                <a:solidFill>
                  <a:srgbClr val="000000"/>
                </a:solidFill>
                <a:latin typeface="宋体" charset="0"/>
                <a:ea typeface="宋体" charset="0"/>
                <a:cs typeface="+mn-cs"/>
              </a:rPr>
              <a:t>墨刀是一款高效的在线原型设计工具，支持移动端、</a:t>
            </a:r>
            <a:r>
              <a:rPr lang="en-US" sz="1600" b="0" u="none">
                <a:solidFill>
                  <a:srgbClr val="000000"/>
                </a:solidFill>
                <a:latin typeface="宋体" charset="0"/>
                <a:ea typeface="宋体" charset="0"/>
                <a:cs typeface="+mn-cs"/>
              </a:rPr>
              <a:t>Web</a:t>
            </a:r>
            <a:r>
              <a:rPr lang="zh-CN" sz="1600" b="0" u="none">
                <a:solidFill>
                  <a:srgbClr val="000000"/>
                </a:solidFill>
                <a:latin typeface="宋体" charset="0"/>
                <a:ea typeface="宋体" charset="0"/>
                <a:cs typeface="+mn-cs"/>
              </a:rPr>
              <a:t>端及网页端的产品原型设计。无需下载，通过浏览器即可操作，同时支持软件下载，随时随地进行设计与模拟。学习难度低，自带的强大素材库和简洁的设计界面，可帮助快速构建产品原型。</a:t>
            </a:r>
            <a:r>
              <a:rPr lang="en-US" sz="1600" b="0" u="none">
                <a:solidFill>
                  <a:srgbClr val="000000"/>
                </a:solidFill>
                <a:latin typeface="宋体" charset="0"/>
                <a:ea typeface="宋体" charset="0"/>
                <a:cs typeface="+mn-cs"/>
              </a:rPr>
              <a:t>[1]</a:t>
            </a:r>
            <a:endParaRPr lang="zh-CN" altLang="en-US" sz="1400" spc="300" dirty="0">
              <a:solidFill>
                <a:schemeClr val="tx1">
                  <a:lumMod val="85000"/>
                  <a:lumOff val="15000"/>
                </a:schemeClr>
              </a:solidFill>
              <a:cs typeface="+mn-ea"/>
              <a:sym typeface="+mn-lt"/>
            </a:endParaRPr>
          </a:p>
        </p:txBody>
      </p:sp>
      <p:sp>
        <p:nvSpPr>
          <p:cNvPr id="3" name="文本框 2"/>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18.</a:t>
            </a:r>
            <a:r>
              <a:rPr lang="zh-CN" b="0" u="none">
                <a:solidFill>
                  <a:srgbClr val="000000"/>
                </a:solidFill>
                <a:latin typeface="微软雅黑" charset="0"/>
                <a:ea typeface="微软雅黑" charset="0"/>
              </a:rPr>
              <a:t>是否制定了相关原型来辅助获取过程？原型制作是否采用了工具？效果如何？</a:t>
            </a:r>
            <a:endParaRPr lang="zh-CN" altLang="en-US">
              <a:latin typeface="微软雅黑" charset="0"/>
              <a:ea typeface="微软雅黑" charset="0"/>
            </a:endParaRPr>
          </a:p>
        </p:txBody>
      </p:sp>
      <p:sp>
        <p:nvSpPr>
          <p:cNvPr id="7" name="灯片编号占位符 6">
            <a:extLst>
              <a:ext uri="{FF2B5EF4-FFF2-40B4-BE49-F238E27FC236}">
                <a16:creationId xmlns:a16="http://schemas.microsoft.com/office/drawing/2014/main" id="{50BFB660-08ED-8EA7-C049-2731A936DB99}"/>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1+#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原型界面</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upload_062236987"/>
          <p:cNvPicPr>
            <a:picLocks noChangeAspect="1"/>
          </p:cNvPicPr>
          <p:nvPr/>
        </p:nvPicPr>
        <p:blipFill>
          <a:blip r:embed="rId3"/>
          <a:stretch>
            <a:fillRect/>
          </a:stretch>
        </p:blipFill>
        <p:spPr>
          <a:xfrm>
            <a:off x="6110113" y="1460352"/>
            <a:ext cx="3972157" cy="4521250"/>
          </a:xfrm>
          <a:prstGeom prst="rect">
            <a:avLst/>
          </a:prstGeom>
        </p:spPr>
      </p:pic>
      <p:sp>
        <p:nvSpPr>
          <p:cNvPr id="4" name="文本框 3"/>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18.</a:t>
            </a:r>
            <a:r>
              <a:rPr lang="zh-CN" b="0" u="none">
                <a:solidFill>
                  <a:srgbClr val="000000"/>
                </a:solidFill>
                <a:latin typeface="微软雅黑" charset="0"/>
                <a:ea typeface="微软雅黑" charset="0"/>
              </a:rPr>
              <a:t>是否制定了相关原型来辅助获取过程？原型制作是否采用了工具？效果如何？</a:t>
            </a:r>
            <a:endParaRPr lang="zh-CN" altLang="en-US">
              <a:latin typeface="微软雅黑" charset="0"/>
              <a:ea typeface="微软雅黑" charset="0"/>
            </a:endParaRPr>
          </a:p>
        </p:txBody>
      </p:sp>
      <p:pic>
        <p:nvPicPr>
          <p:cNvPr id="3" name="图片 2" descr="upload_485297306"/>
          <p:cNvPicPr>
            <a:picLocks noChangeAspect="1"/>
          </p:cNvPicPr>
          <p:nvPr/>
        </p:nvPicPr>
        <p:blipFill>
          <a:blip r:embed="rId4"/>
          <a:stretch>
            <a:fillRect/>
          </a:stretch>
        </p:blipFill>
        <p:spPr>
          <a:xfrm>
            <a:off x="1530449" y="1378572"/>
            <a:ext cx="4252545" cy="2430026"/>
          </a:xfrm>
          <a:prstGeom prst="rect">
            <a:avLst/>
          </a:prstGeom>
        </p:spPr>
      </p:pic>
      <p:pic>
        <p:nvPicPr>
          <p:cNvPr id="8" name="图片 7" descr="upload_383632067"/>
          <p:cNvPicPr>
            <a:picLocks noChangeAspect="1"/>
          </p:cNvPicPr>
          <p:nvPr/>
        </p:nvPicPr>
        <p:blipFill>
          <a:blip r:embed="rId5"/>
          <a:stretch>
            <a:fillRect/>
          </a:stretch>
        </p:blipFill>
        <p:spPr>
          <a:xfrm>
            <a:off x="1530449" y="4088986"/>
            <a:ext cx="4182448" cy="2394977"/>
          </a:xfrm>
          <a:prstGeom prst="rect">
            <a:avLst/>
          </a:prstGeom>
        </p:spPr>
      </p:pic>
      <p:sp>
        <p:nvSpPr>
          <p:cNvPr id="9" name="文本框 8"/>
          <p:cNvSpPr txBox="1"/>
          <p:nvPr userDrawn="1"/>
        </p:nvSpPr>
        <p:spPr>
          <a:xfrm>
            <a:off x="7722341" y="6203575"/>
            <a:ext cx="747700" cy="373850"/>
          </a:xfrm>
          <a:prstGeom prst="rect">
            <a:avLst/>
          </a:prstGeom>
        </p:spPr>
        <p:txBody>
          <a:bodyPr wrap="square" rtlCol="0">
            <a:noAutofit/>
          </a:bodyPr>
          <a:lstStyle/>
          <a:p>
            <a:r>
              <a:rPr lang="zh-CN" altLang="en-US"/>
              <a:t>首页</a:t>
            </a:r>
          </a:p>
        </p:txBody>
      </p:sp>
      <p:sp>
        <p:nvSpPr>
          <p:cNvPr id="10" name="文本框 9"/>
          <p:cNvSpPr txBox="1"/>
          <p:nvPr userDrawn="1"/>
        </p:nvSpPr>
        <p:spPr>
          <a:xfrm>
            <a:off x="1013922" y="1892616"/>
            <a:ext cx="350484" cy="645160"/>
          </a:xfrm>
          <a:prstGeom prst="rect">
            <a:avLst/>
          </a:prstGeom>
        </p:spPr>
        <p:txBody>
          <a:bodyPr wrap="square" rtlCol="0">
            <a:spAutoFit/>
          </a:bodyPr>
          <a:lstStyle/>
          <a:p>
            <a:r>
              <a:rPr lang="zh-CN" altLang="en-US"/>
              <a:t>登录</a:t>
            </a:r>
          </a:p>
        </p:txBody>
      </p:sp>
      <p:sp>
        <p:nvSpPr>
          <p:cNvPr id="11" name="文本框 10"/>
          <p:cNvSpPr txBox="1"/>
          <p:nvPr userDrawn="1"/>
        </p:nvSpPr>
        <p:spPr>
          <a:xfrm>
            <a:off x="885411" y="4486201"/>
            <a:ext cx="478995" cy="1198880"/>
          </a:xfrm>
          <a:prstGeom prst="rect">
            <a:avLst/>
          </a:prstGeom>
        </p:spPr>
        <p:txBody>
          <a:bodyPr wrap="square" rtlCol="0">
            <a:spAutoFit/>
          </a:bodyPr>
          <a:lstStyle/>
          <a:p>
            <a:r>
              <a:rPr lang="zh-CN" altLang="en-US"/>
              <a:t>登陆失败</a:t>
            </a:r>
          </a:p>
        </p:txBody>
      </p:sp>
      <p:sp>
        <p:nvSpPr>
          <p:cNvPr id="7" name="灯片编号占位符 6">
            <a:extLst>
              <a:ext uri="{FF2B5EF4-FFF2-40B4-BE49-F238E27FC236}">
                <a16:creationId xmlns:a16="http://schemas.microsoft.com/office/drawing/2014/main" id="{1C4CA712-F2EE-7164-E118-F0B5C68AE901}"/>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原型界面</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18.</a:t>
            </a:r>
            <a:r>
              <a:rPr lang="zh-CN" b="0" u="none">
                <a:solidFill>
                  <a:srgbClr val="000000"/>
                </a:solidFill>
                <a:latin typeface="微软雅黑" charset="0"/>
                <a:ea typeface="微软雅黑" charset="0"/>
              </a:rPr>
              <a:t>是否制定了相关原型来辅助获取过程？原型制作是否采用了工具？效果如何？</a:t>
            </a:r>
            <a:endParaRPr lang="zh-CN" altLang="en-US">
              <a:latin typeface="微软雅黑" charset="0"/>
              <a:ea typeface="微软雅黑" charset="0"/>
            </a:endParaRPr>
          </a:p>
        </p:txBody>
      </p:sp>
      <p:pic>
        <p:nvPicPr>
          <p:cNvPr id="7" name="图片 6" descr="upload_923749646"/>
          <p:cNvPicPr>
            <a:picLocks noChangeAspect="1"/>
          </p:cNvPicPr>
          <p:nvPr/>
        </p:nvPicPr>
        <p:blipFill>
          <a:blip r:embed="rId3"/>
          <a:stretch>
            <a:fillRect/>
          </a:stretch>
        </p:blipFill>
        <p:spPr>
          <a:xfrm>
            <a:off x="1226696" y="1495400"/>
            <a:ext cx="4159083" cy="4474519"/>
          </a:xfrm>
          <a:prstGeom prst="rect">
            <a:avLst/>
          </a:prstGeom>
        </p:spPr>
      </p:pic>
      <p:sp>
        <p:nvSpPr>
          <p:cNvPr id="12" name="文本框 11"/>
          <p:cNvSpPr txBox="1"/>
          <p:nvPr userDrawn="1"/>
        </p:nvSpPr>
        <p:spPr>
          <a:xfrm>
            <a:off x="2780510" y="6040016"/>
            <a:ext cx="1156599" cy="373850"/>
          </a:xfrm>
          <a:prstGeom prst="rect">
            <a:avLst/>
          </a:prstGeom>
        </p:spPr>
        <p:txBody>
          <a:bodyPr wrap="square" rtlCol="0">
            <a:noAutofit/>
          </a:bodyPr>
          <a:lstStyle/>
          <a:p>
            <a:r>
              <a:rPr lang="zh-CN" altLang="en-US"/>
              <a:t>文章详情</a:t>
            </a:r>
          </a:p>
        </p:txBody>
      </p:sp>
      <p:pic>
        <p:nvPicPr>
          <p:cNvPr id="13" name="图片 12" descr="upload_307070589"/>
          <p:cNvPicPr>
            <a:picLocks noChangeAspect="1"/>
          </p:cNvPicPr>
          <p:nvPr/>
        </p:nvPicPr>
        <p:blipFill>
          <a:blip r:embed="rId4"/>
          <a:stretch>
            <a:fillRect/>
          </a:stretch>
        </p:blipFill>
        <p:spPr>
          <a:xfrm>
            <a:off x="5888139" y="1495400"/>
            <a:ext cx="4661444" cy="4474519"/>
          </a:xfrm>
          <a:prstGeom prst="rect">
            <a:avLst/>
          </a:prstGeom>
        </p:spPr>
      </p:pic>
      <p:sp>
        <p:nvSpPr>
          <p:cNvPr id="14" name="文本框 13"/>
          <p:cNvSpPr txBox="1"/>
          <p:nvPr userDrawn="1"/>
        </p:nvSpPr>
        <p:spPr>
          <a:xfrm>
            <a:off x="7885901" y="6040016"/>
            <a:ext cx="665921" cy="373850"/>
          </a:xfrm>
          <a:prstGeom prst="rect">
            <a:avLst/>
          </a:prstGeom>
        </p:spPr>
        <p:txBody>
          <a:bodyPr wrap="square" rtlCol="0">
            <a:noAutofit/>
          </a:bodyPr>
          <a:lstStyle/>
          <a:p>
            <a:r>
              <a:rPr lang="zh-CN" altLang="en-US"/>
              <a:t>课程</a:t>
            </a:r>
          </a:p>
        </p:txBody>
      </p:sp>
      <p:sp>
        <p:nvSpPr>
          <p:cNvPr id="2" name="灯片编号占位符 1">
            <a:extLst>
              <a:ext uri="{FF2B5EF4-FFF2-40B4-BE49-F238E27FC236}">
                <a16:creationId xmlns:a16="http://schemas.microsoft.com/office/drawing/2014/main" id="{F5F027B9-745C-2C7A-DE37-8C47B393BE0E}"/>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原型界面</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18.</a:t>
            </a:r>
            <a:r>
              <a:rPr lang="zh-CN" b="0" u="none">
                <a:solidFill>
                  <a:srgbClr val="000000"/>
                </a:solidFill>
                <a:latin typeface="微软雅黑" charset="0"/>
                <a:ea typeface="微软雅黑" charset="0"/>
              </a:rPr>
              <a:t>是否制定了相关原型来辅助获取过程？原型制作是否采用了工具？效果如何？</a:t>
            </a:r>
            <a:endParaRPr lang="zh-CN" altLang="en-US">
              <a:latin typeface="微软雅黑" charset="0"/>
              <a:ea typeface="微软雅黑" charset="0"/>
            </a:endParaRPr>
          </a:p>
        </p:txBody>
      </p:sp>
      <p:pic>
        <p:nvPicPr>
          <p:cNvPr id="7" name="图片 6" descr="upload_120419907"/>
          <p:cNvPicPr>
            <a:picLocks noChangeAspect="1"/>
          </p:cNvPicPr>
          <p:nvPr/>
        </p:nvPicPr>
        <p:blipFill>
          <a:blip r:embed="rId3"/>
          <a:stretch>
            <a:fillRect/>
          </a:stretch>
        </p:blipFill>
        <p:spPr>
          <a:xfrm>
            <a:off x="1226696" y="1495400"/>
            <a:ext cx="5046977" cy="4357690"/>
          </a:xfrm>
          <a:prstGeom prst="rect">
            <a:avLst/>
          </a:prstGeom>
        </p:spPr>
      </p:pic>
      <p:pic>
        <p:nvPicPr>
          <p:cNvPr id="12" name="图片 11" descr="upload_922794220"/>
          <p:cNvPicPr>
            <a:picLocks noChangeAspect="1"/>
          </p:cNvPicPr>
          <p:nvPr/>
        </p:nvPicPr>
        <p:blipFill>
          <a:blip r:embed="rId4"/>
          <a:stretch>
            <a:fillRect/>
          </a:stretch>
        </p:blipFill>
        <p:spPr>
          <a:xfrm>
            <a:off x="6390500" y="1495400"/>
            <a:ext cx="4135717" cy="4346008"/>
          </a:xfrm>
          <a:prstGeom prst="rect">
            <a:avLst/>
          </a:prstGeom>
        </p:spPr>
      </p:pic>
      <p:sp>
        <p:nvSpPr>
          <p:cNvPr id="13" name="文本框 12"/>
          <p:cNvSpPr txBox="1"/>
          <p:nvPr userDrawn="1"/>
        </p:nvSpPr>
        <p:spPr>
          <a:xfrm>
            <a:off x="2710413" y="5934871"/>
            <a:ext cx="1168282" cy="373850"/>
          </a:xfrm>
          <a:prstGeom prst="rect">
            <a:avLst/>
          </a:prstGeom>
        </p:spPr>
        <p:txBody>
          <a:bodyPr wrap="square" rtlCol="0">
            <a:noAutofit/>
          </a:bodyPr>
          <a:lstStyle/>
          <a:p>
            <a:r>
              <a:rPr lang="zh-CN" altLang="en-US"/>
              <a:t>课程介绍</a:t>
            </a:r>
          </a:p>
        </p:txBody>
      </p:sp>
      <p:sp>
        <p:nvSpPr>
          <p:cNvPr id="14" name="文本框 13"/>
          <p:cNvSpPr txBox="1"/>
          <p:nvPr userDrawn="1"/>
        </p:nvSpPr>
        <p:spPr>
          <a:xfrm>
            <a:off x="8119557" y="5934871"/>
            <a:ext cx="677603" cy="373850"/>
          </a:xfrm>
          <a:prstGeom prst="rect">
            <a:avLst/>
          </a:prstGeom>
        </p:spPr>
        <p:txBody>
          <a:bodyPr wrap="square" rtlCol="0">
            <a:noAutofit/>
          </a:bodyPr>
          <a:lstStyle/>
          <a:p>
            <a:r>
              <a:rPr lang="zh-CN" altLang="en-US"/>
              <a:t>博客</a:t>
            </a:r>
          </a:p>
        </p:txBody>
      </p:sp>
      <p:sp>
        <p:nvSpPr>
          <p:cNvPr id="2" name="灯片编号占位符 1">
            <a:extLst>
              <a:ext uri="{FF2B5EF4-FFF2-40B4-BE49-F238E27FC236}">
                <a16:creationId xmlns:a16="http://schemas.microsoft.com/office/drawing/2014/main" id="{6C8FFDDB-DD37-AF65-ED99-357864744415}"/>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原型界面</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18.</a:t>
            </a:r>
            <a:r>
              <a:rPr lang="zh-CN" b="0" u="none">
                <a:solidFill>
                  <a:srgbClr val="000000"/>
                </a:solidFill>
                <a:latin typeface="微软雅黑" charset="0"/>
                <a:ea typeface="微软雅黑" charset="0"/>
              </a:rPr>
              <a:t>是否制定了相关原型来辅助获取过程？原型制作是否采用了工具？效果如何？</a:t>
            </a:r>
            <a:endParaRPr lang="zh-CN" altLang="en-US">
              <a:latin typeface="微软雅黑" charset="0"/>
              <a:ea typeface="微软雅黑" charset="0"/>
            </a:endParaRPr>
          </a:p>
        </p:txBody>
      </p:sp>
      <p:pic>
        <p:nvPicPr>
          <p:cNvPr id="7" name="图片 6" descr="upload_432674588"/>
          <p:cNvPicPr>
            <a:picLocks noChangeAspect="1"/>
          </p:cNvPicPr>
          <p:nvPr/>
        </p:nvPicPr>
        <p:blipFill>
          <a:blip r:embed="rId3"/>
          <a:stretch>
            <a:fillRect/>
          </a:stretch>
        </p:blipFill>
        <p:spPr>
          <a:xfrm>
            <a:off x="1179964" y="1542132"/>
            <a:ext cx="4965197" cy="3995523"/>
          </a:xfrm>
          <a:prstGeom prst="rect">
            <a:avLst/>
          </a:prstGeom>
        </p:spPr>
      </p:pic>
      <p:sp>
        <p:nvSpPr>
          <p:cNvPr id="12" name="文本框 11"/>
          <p:cNvSpPr txBox="1"/>
          <p:nvPr userDrawn="1"/>
        </p:nvSpPr>
        <p:spPr>
          <a:xfrm>
            <a:off x="2757145" y="5642800"/>
            <a:ext cx="1179964" cy="373850"/>
          </a:xfrm>
          <a:prstGeom prst="rect">
            <a:avLst/>
          </a:prstGeom>
        </p:spPr>
        <p:txBody>
          <a:bodyPr wrap="square" rtlCol="0">
            <a:noAutofit/>
          </a:bodyPr>
          <a:lstStyle/>
          <a:p>
            <a:r>
              <a:rPr lang="zh-CN" altLang="en-US"/>
              <a:t>文件界面</a:t>
            </a:r>
          </a:p>
        </p:txBody>
      </p:sp>
      <p:pic>
        <p:nvPicPr>
          <p:cNvPr id="15" name="图片 14" descr="upload_615253059"/>
          <p:cNvPicPr>
            <a:picLocks noChangeAspect="1"/>
          </p:cNvPicPr>
          <p:nvPr/>
        </p:nvPicPr>
        <p:blipFill>
          <a:blip r:embed="rId4"/>
          <a:stretch>
            <a:fillRect/>
          </a:stretch>
        </p:blipFill>
        <p:spPr>
          <a:xfrm>
            <a:off x="6413866" y="1530449"/>
            <a:ext cx="4053937" cy="4007206"/>
          </a:xfrm>
          <a:prstGeom prst="rect">
            <a:avLst/>
          </a:prstGeom>
        </p:spPr>
      </p:pic>
      <p:sp>
        <p:nvSpPr>
          <p:cNvPr id="16" name="文本框 15"/>
          <p:cNvSpPr txBox="1"/>
          <p:nvPr userDrawn="1"/>
        </p:nvSpPr>
        <p:spPr>
          <a:xfrm>
            <a:off x="7862535" y="5923188"/>
            <a:ext cx="1144916" cy="373850"/>
          </a:xfrm>
          <a:prstGeom prst="rect">
            <a:avLst/>
          </a:prstGeom>
        </p:spPr>
        <p:txBody>
          <a:bodyPr wrap="square" rtlCol="0">
            <a:noAutofit/>
          </a:bodyPr>
          <a:lstStyle/>
          <a:p>
            <a:r>
              <a:rPr lang="zh-CN" altLang="en-US"/>
              <a:t>文件上传</a:t>
            </a:r>
          </a:p>
        </p:txBody>
      </p:sp>
      <p:sp>
        <p:nvSpPr>
          <p:cNvPr id="2" name="灯片编号占位符 1">
            <a:extLst>
              <a:ext uri="{FF2B5EF4-FFF2-40B4-BE49-F238E27FC236}">
                <a16:creationId xmlns:a16="http://schemas.microsoft.com/office/drawing/2014/main" id="{13D3A1F0-28B7-DA4A-AF1C-1CA9A30FFF02}"/>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演示材料</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是否在每个里程碑阶段都准备了相关的演示材料？格式是否符合要求？整体效果如何？</a:t>
            </a:r>
            <a:endParaRPr lang="zh-CN" altLang="en-US">
              <a:latin typeface="微软雅黑" charset="0"/>
              <a:ea typeface="微软雅黑" charset="0"/>
            </a:endParaRPr>
          </a:p>
        </p:txBody>
      </p:sp>
      <p:pic>
        <p:nvPicPr>
          <p:cNvPr id="3" name="图片 2" descr="upload_002267664"/>
          <p:cNvPicPr>
            <a:picLocks noChangeAspect="1"/>
          </p:cNvPicPr>
          <p:nvPr/>
        </p:nvPicPr>
        <p:blipFill>
          <a:blip r:embed="rId3"/>
          <a:stretch>
            <a:fillRect/>
          </a:stretch>
        </p:blipFill>
        <p:spPr>
          <a:xfrm>
            <a:off x="6389937" y="2406736"/>
            <a:ext cx="4487670" cy="2059914"/>
          </a:xfrm>
          <a:prstGeom prst="rect">
            <a:avLst/>
          </a:prstGeom>
        </p:spPr>
      </p:pic>
      <p:pic>
        <p:nvPicPr>
          <p:cNvPr id="7" name="图片 6" descr="upload_593264728"/>
          <p:cNvPicPr>
            <a:picLocks noChangeAspect="1"/>
          </p:cNvPicPr>
          <p:nvPr/>
        </p:nvPicPr>
        <p:blipFill>
          <a:blip r:embed="rId4"/>
          <a:stretch>
            <a:fillRect/>
          </a:stretch>
        </p:blipFill>
        <p:spPr>
          <a:xfrm>
            <a:off x="1229643" y="2143992"/>
            <a:ext cx="4266965" cy="2595912"/>
          </a:xfrm>
          <a:prstGeom prst="rect">
            <a:avLst/>
          </a:prstGeom>
        </p:spPr>
      </p:pic>
      <p:sp>
        <p:nvSpPr>
          <p:cNvPr id="8" name="椭圆 7"/>
          <p:cNvSpPr/>
          <p:nvPr userDrawn="1"/>
        </p:nvSpPr>
        <p:spPr>
          <a:xfrm>
            <a:off x="1282520" y="4211898"/>
            <a:ext cx="2354187" cy="546508"/>
          </a:xfrm>
          <a:prstGeom prst="ellipse">
            <a:avLst/>
          </a:prstGeom>
          <a:noFill/>
          <a:ln w="1270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00000"/>
              </a:solidFill>
            </a:endParaRPr>
          </a:p>
        </p:txBody>
      </p:sp>
      <p:sp>
        <p:nvSpPr>
          <p:cNvPr id="4" name="灯片编号占位符 3">
            <a:extLst>
              <a:ext uri="{FF2B5EF4-FFF2-40B4-BE49-F238E27FC236}">
                <a16:creationId xmlns:a16="http://schemas.microsoft.com/office/drawing/2014/main" id="{DE6381DC-B21B-E5CA-4B7F-749C5B0805F9}"/>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原型界面</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18.</a:t>
            </a:r>
            <a:r>
              <a:rPr lang="zh-CN" b="0" u="none">
                <a:solidFill>
                  <a:srgbClr val="000000"/>
                </a:solidFill>
                <a:latin typeface="微软雅黑" charset="0"/>
                <a:ea typeface="微软雅黑" charset="0"/>
              </a:rPr>
              <a:t>是否制定了相关原型来辅助获取过程？原型制作是否采用了工具？效果如何？</a:t>
            </a:r>
            <a:endParaRPr lang="zh-CN" altLang="en-US">
              <a:latin typeface="微软雅黑" charset="0"/>
              <a:ea typeface="微软雅黑" charset="0"/>
            </a:endParaRPr>
          </a:p>
        </p:txBody>
      </p:sp>
      <p:pic>
        <p:nvPicPr>
          <p:cNvPr id="7" name="图片 6" descr="upload_919914202"/>
          <p:cNvPicPr>
            <a:picLocks noChangeAspect="1"/>
          </p:cNvPicPr>
          <p:nvPr/>
        </p:nvPicPr>
        <p:blipFill>
          <a:blip r:embed="rId3"/>
          <a:stretch>
            <a:fillRect/>
          </a:stretch>
        </p:blipFill>
        <p:spPr>
          <a:xfrm>
            <a:off x="1226696" y="1401938"/>
            <a:ext cx="3703453" cy="4486201"/>
          </a:xfrm>
          <a:prstGeom prst="rect">
            <a:avLst/>
          </a:prstGeom>
        </p:spPr>
      </p:pic>
      <p:sp>
        <p:nvSpPr>
          <p:cNvPr id="12" name="文本框 11"/>
          <p:cNvSpPr txBox="1"/>
          <p:nvPr userDrawn="1"/>
        </p:nvSpPr>
        <p:spPr>
          <a:xfrm>
            <a:off x="2710413" y="6004967"/>
            <a:ext cx="736017" cy="373850"/>
          </a:xfrm>
          <a:prstGeom prst="rect">
            <a:avLst/>
          </a:prstGeom>
        </p:spPr>
        <p:txBody>
          <a:bodyPr wrap="square" rtlCol="0">
            <a:noAutofit/>
          </a:bodyPr>
          <a:lstStyle/>
          <a:p>
            <a:r>
              <a:rPr lang="zh-CN" altLang="en-US"/>
              <a:t>我的</a:t>
            </a:r>
          </a:p>
        </p:txBody>
      </p:sp>
      <p:pic>
        <p:nvPicPr>
          <p:cNvPr id="13" name="图片 12" descr="upload_479461177"/>
          <p:cNvPicPr>
            <a:picLocks noChangeAspect="1"/>
          </p:cNvPicPr>
          <p:nvPr/>
        </p:nvPicPr>
        <p:blipFill>
          <a:blip r:embed="rId4"/>
          <a:stretch>
            <a:fillRect/>
          </a:stretch>
        </p:blipFill>
        <p:spPr>
          <a:xfrm>
            <a:off x="5654483" y="1401938"/>
            <a:ext cx="3621673" cy="4497884"/>
          </a:xfrm>
          <a:prstGeom prst="rect">
            <a:avLst/>
          </a:prstGeom>
        </p:spPr>
      </p:pic>
      <p:sp>
        <p:nvSpPr>
          <p:cNvPr id="14" name="文本框 13"/>
          <p:cNvSpPr txBox="1"/>
          <p:nvPr userDrawn="1"/>
        </p:nvSpPr>
        <p:spPr>
          <a:xfrm>
            <a:off x="6857813" y="6086747"/>
            <a:ext cx="1215013" cy="373850"/>
          </a:xfrm>
          <a:prstGeom prst="rect">
            <a:avLst/>
          </a:prstGeom>
        </p:spPr>
        <p:txBody>
          <a:bodyPr wrap="square" rtlCol="0">
            <a:noAutofit/>
          </a:bodyPr>
          <a:lstStyle/>
          <a:p>
            <a:r>
              <a:rPr lang="zh-CN" altLang="en-US"/>
              <a:t>个人信息</a:t>
            </a:r>
          </a:p>
        </p:txBody>
      </p:sp>
      <p:sp>
        <p:nvSpPr>
          <p:cNvPr id="2" name="灯片编号占位符 1">
            <a:extLst>
              <a:ext uri="{FF2B5EF4-FFF2-40B4-BE49-F238E27FC236}">
                <a16:creationId xmlns:a16="http://schemas.microsoft.com/office/drawing/2014/main" id="{862D6D75-9DBF-83DC-A224-52FA4DEE5C25}"/>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原型界面</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18.</a:t>
            </a:r>
            <a:r>
              <a:rPr lang="zh-CN" b="0" u="none">
                <a:solidFill>
                  <a:srgbClr val="000000"/>
                </a:solidFill>
                <a:latin typeface="微软雅黑" charset="0"/>
                <a:ea typeface="微软雅黑" charset="0"/>
              </a:rPr>
              <a:t>是否制定了相关原型来辅助获取过程？原型制作是否采用了工具？效果如何？</a:t>
            </a:r>
            <a:endParaRPr lang="zh-CN" altLang="en-US">
              <a:latin typeface="微软雅黑" charset="0"/>
              <a:ea typeface="微软雅黑" charset="0"/>
            </a:endParaRPr>
          </a:p>
        </p:txBody>
      </p:sp>
      <p:pic>
        <p:nvPicPr>
          <p:cNvPr id="2" name="图片 1" descr="upload_115113032"/>
          <p:cNvPicPr>
            <a:picLocks noChangeAspect="1"/>
          </p:cNvPicPr>
          <p:nvPr/>
        </p:nvPicPr>
        <p:blipFill>
          <a:blip r:embed="rId3"/>
          <a:stretch>
            <a:fillRect/>
          </a:stretch>
        </p:blipFill>
        <p:spPr>
          <a:xfrm>
            <a:off x="1226696" y="1483718"/>
            <a:ext cx="4112351" cy="4310959"/>
          </a:xfrm>
          <a:prstGeom prst="rect">
            <a:avLst/>
          </a:prstGeom>
        </p:spPr>
      </p:pic>
      <p:sp>
        <p:nvSpPr>
          <p:cNvPr id="3" name="文本框 2"/>
          <p:cNvSpPr txBox="1"/>
          <p:nvPr userDrawn="1"/>
        </p:nvSpPr>
        <p:spPr>
          <a:xfrm>
            <a:off x="2675365" y="5934871"/>
            <a:ext cx="1203330" cy="373850"/>
          </a:xfrm>
          <a:prstGeom prst="rect">
            <a:avLst/>
          </a:prstGeom>
        </p:spPr>
        <p:txBody>
          <a:bodyPr wrap="square" rtlCol="0">
            <a:noAutofit/>
          </a:bodyPr>
          <a:lstStyle/>
          <a:p>
            <a:r>
              <a:rPr lang="zh-CN" altLang="en-US"/>
              <a:t>博客审核</a:t>
            </a:r>
          </a:p>
        </p:txBody>
      </p:sp>
      <p:pic>
        <p:nvPicPr>
          <p:cNvPr id="8" name="图片 7" descr="upload_752558511"/>
          <p:cNvPicPr>
            <a:picLocks noChangeAspect="1"/>
          </p:cNvPicPr>
          <p:nvPr/>
        </p:nvPicPr>
        <p:blipFill>
          <a:blip r:embed="rId4"/>
          <a:stretch>
            <a:fillRect/>
          </a:stretch>
        </p:blipFill>
        <p:spPr>
          <a:xfrm>
            <a:off x="5876457" y="1483718"/>
            <a:ext cx="4124034" cy="4322642"/>
          </a:xfrm>
          <a:prstGeom prst="rect">
            <a:avLst/>
          </a:prstGeom>
        </p:spPr>
      </p:pic>
      <p:sp>
        <p:nvSpPr>
          <p:cNvPr id="9" name="文本框 8"/>
          <p:cNvSpPr txBox="1"/>
          <p:nvPr userDrawn="1"/>
        </p:nvSpPr>
        <p:spPr>
          <a:xfrm>
            <a:off x="7383540" y="5993285"/>
            <a:ext cx="1109868" cy="373850"/>
          </a:xfrm>
          <a:prstGeom prst="rect">
            <a:avLst/>
          </a:prstGeom>
        </p:spPr>
        <p:txBody>
          <a:bodyPr wrap="square" rtlCol="0">
            <a:noAutofit/>
          </a:bodyPr>
          <a:lstStyle/>
          <a:p>
            <a:r>
              <a:rPr lang="zh-CN" altLang="en-US"/>
              <a:t>板块认证</a:t>
            </a:r>
          </a:p>
        </p:txBody>
      </p:sp>
      <p:sp>
        <p:nvSpPr>
          <p:cNvPr id="7" name="灯片编号占位符 6">
            <a:extLst>
              <a:ext uri="{FF2B5EF4-FFF2-40B4-BE49-F238E27FC236}">
                <a16:creationId xmlns:a16="http://schemas.microsoft.com/office/drawing/2014/main" id="{F4693A18-165D-155B-969B-87601EB976BB}"/>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原型界面</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18.</a:t>
            </a:r>
            <a:r>
              <a:rPr lang="zh-CN" b="0" u="none">
                <a:solidFill>
                  <a:srgbClr val="000000"/>
                </a:solidFill>
                <a:latin typeface="微软雅黑" charset="0"/>
                <a:ea typeface="微软雅黑" charset="0"/>
              </a:rPr>
              <a:t>是否制定了相关原型来辅助获取过程？原型制作是否采用了工具？效果如何？</a:t>
            </a:r>
            <a:endParaRPr lang="zh-CN" altLang="en-US">
              <a:latin typeface="微软雅黑" charset="0"/>
              <a:ea typeface="微软雅黑" charset="0"/>
            </a:endParaRPr>
          </a:p>
        </p:txBody>
      </p:sp>
      <p:pic>
        <p:nvPicPr>
          <p:cNvPr id="7" name="图片 6" descr="upload_919914202"/>
          <p:cNvPicPr>
            <a:picLocks noChangeAspect="1"/>
          </p:cNvPicPr>
          <p:nvPr/>
        </p:nvPicPr>
        <p:blipFill>
          <a:blip r:embed="rId3"/>
          <a:stretch>
            <a:fillRect/>
          </a:stretch>
        </p:blipFill>
        <p:spPr>
          <a:xfrm>
            <a:off x="1226696" y="1401938"/>
            <a:ext cx="3703453" cy="4486201"/>
          </a:xfrm>
          <a:prstGeom prst="rect">
            <a:avLst/>
          </a:prstGeom>
        </p:spPr>
      </p:pic>
      <p:sp>
        <p:nvSpPr>
          <p:cNvPr id="12" name="文本框 11"/>
          <p:cNvSpPr txBox="1"/>
          <p:nvPr userDrawn="1"/>
        </p:nvSpPr>
        <p:spPr>
          <a:xfrm>
            <a:off x="2710413" y="6004967"/>
            <a:ext cx="736017" cy="373850"/>
          </a:xfrm>
          <a:prstGeom prst="rect">
            <a:avLst/>
          </a:prstGeom>
        </p:spPr>
        <p:txBody>
          <a:bodyPr wrap="square" rtlCol="0">
            <a:noAutofit/>
          </a:bodyPr>
          <a:lstStyle/>
          <a:p>
            <a:r>
              <a:rPr lang="zh-CN" altLang="en-US"/>
              <a:t>我的</a:t>
            </a:r>
          </a:p>
        </p:txBody>
      </p:sp>
      <p:pic>
        <p:nvPicPr>
          <p:cNvPr id="13" name="图片 12" descr="upload_479461177"/>
          <p:cNvPicPr>
            <a:picLocks noChangeAspect="1"/>
          </p:cNvPicPr>
          <p:nvPr/>
        </p:nvPicPr>
        <p:blipFill>
          <a:blip r:embed="rId4"/>
          <a:stretch>
            <a:fillRect/>
          </a:stretch>
        </p:blipFill>
        <p:spPr>
          <a:xfrm>
            <a:off x="5654483" y="1401938"/>
            <a:ext cx="3621673" cy="4497884"/>
          </a:xfrm>
          <a:prstGeom prst="rect">
            <a:avLst/>
          </a:prstGeom>
        </p:spPr>
      </p:pic>
      <p:sp>
        <p:nvSpPr>
          <p:cNvPr id="14" name="文本框 13"/>
          <p:cNvSpPr txBox="1"/>
          <p:nvPr userDrawn="1"/>
        </p:nvSpPr>
        <p:spPr>
          <a:xfrm>
            <a:off x="6857813" y="6086747"/>
            <a:ext cx="1215013" cy="373850"/>
          </a:xfrm>
          <a:prstGeom prst="rect">
            <a:avLst/>
          </a:prstGeom>
        </p:spPr>
        <p:txBody>
          <a:bodyPr wrap="square" rtlCol="0">
            <a:noAutofit/>
          </a:bodyPr>
          <a:lstStyle/>
          <a:p>
            <a:r>
              <a:rPr lang="zh-CN" altLang="en-US"/>
              <a:t>个人信息</a:t>
            </a:r>
          </a:p>
        </p:txBody>
      </p:sp>
      <p:sp>
        <p:nvSpPr>
          <p:cNvPr id="2" name="灯片编号占位符 1">
            <a:extLst>
              <a:ext uri="{FF2B5EF4-FFF2-40B4-BE49-F238E27FC236}">
                <a16:creationId xmlns:a16="http://schemas.microsoft.com/office/drawing/2014/main" id="{D6BEFABD-903D-C339-EE12-2852F70499A9}"/>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4140847" cy="57803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原型界面</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18.</a:t>
            </a:r>
            <a:r>
              <a:rPr lang="zh-CN" b="0" u="none">
                <a:solidFill>
                  <a:srgbClr val="000000"/>
                </a:solidFill>
                <a:latin typeface="微软雅黑" charset="0"/>
                <a:ea typeface="微软雅黑" charset="0"/>
              </a:rPr>
              <a:t>是否制定了相关原型来辅助获取过程？原型制作是否采用了工具？效果如何？</a:t>
            </a:r>
            <a:endParaRPr lang="zh-CN" altLang="en-US">
              <a:latin typeface="微软雅黑" charset="0"/>
              <a:ea typeface="微软雅黑" charset="0"/>
            </a:endParaRPr>
          </a:p>
        </p:txBody>
      </p:sp>
      <p:sp>
        <p:nvSpPr>
          <p:cNvPr id="14" name="文本框 13"/>
          <p:cNvSpPr txBox="1"/>
          <p:nvPr userDrawn="1"/>
        </p:nvSpPr>
        <p:spPr>
          <a:xfrm>
            <a:off x="2558537" y="6285355"/>
            <a:ext cx="1215013" cy="373850"/>
          </a:xfrm>
          <a:prstGeom prst="rect">
            <a:avLst/>
          </a:prstGeom>
        </p:spPr>
        <p:txBody>
          <a:bodyPr wrap="square" rtlCol="0">
            <a:noAutofit/>
          </a:bodyPr>
          <a:lstStyle/>
          <a:p>
            <a:r>
              <a:rPr lang="zh-CN" altLang="en-US"/>
              <a:t>使用指南</a:t>
            </a:r>
          </a:p>
        </p:txBody>
      </p:sp>
      <p:pic>
        <p:nvPicPr>
          <p:cNvPr id="3" name="图片 2" descr="upload_300816549"/>
          <p:cNvPicPr>
            <a:picLocks noChangeAspect="1"/>
          </p:cNvPicPr>
          <p:nvPr/>
        </p:nvPicPr>
        <p:blipFill>
          <a:blip r:embed="rId3"/>
          <a:stretch>
            <a:fillRect/>
          </a:stretch>
        </p:blipFill>
        <p:spPr>
          <a:xfrm>
            <a:off x="1296793" y="1495400"/>
            <a:ext cx="3726818" cy="4708175"/>
          </a:xfrm>
          <a:prstGeom prst="rect">
            <a:avLst/>
          </a:prstGeom>
        </p:spPr>
      </p:pic>
      <p:pic>
        <p:nvPicPr>
          <p:cNvPr id="8" name="图片 7" descr="upload_155426757"/>
          <p:cNvPicPr>
            <a:picLocks noChangeAspect="1"/>
          </p:cNvPicPr>
          <p:nvPr/>
        </p:nvPicPr>
        <p:blipFill>
          <a:blip r:embed="rId4"/>
          <a:stretch>
            <a:fillRect/>
          </a:stretch>
        </p:blipFill>
        <p:spPr>
          <a:xfrm>
            <a:off x="5280633" y="1507083"/>
            <a:ext cx="4544615" cy="3247823"/>
          </a:xfrm>
          <a:prstGeom prst="rect">
            <a:avLst/>
          </a:prstGeom>
        </p:spPr>
      </p:pic>
      <p:sp>
        <p:nvSpPr>
          <p:cNvPr id="9" name="文本框 8"/>
          <p:cNvSpPr txBox="1"/>
          <p:nvPr userDrawn="1"/>
        </p:nvSpPr>
        <p:spPr>
          <a:xfrm>
            <a:off x="6974641" y="4965197"/>
            <a:ext cx="1133233" cy="373850"/>
          </a:xfrm>
          <a:prstGeom prst="rect">
            <a:avLst/>
          </a:prstGeom>
        </p:spPr>
        <p:txBody>
          <a:bodyPr wrap="square" rtlCol="0">
            <a:noAutofit/>
          </a:bodyPr>
          <a:lstStyle/>
          <a:p>
            <a:r>
              <a:rPr lang="zh-CN" altLang="en-US"/>
              <a:t>相关链接</a:t>
            </a:r>
          </a:p>
        </p:txBody>
      </p:sp>
      <p:sp>
        <p:nvSpPr>
          <p:cNvPr id="2" name="灯片编号占位符 1">
            <a:extLst>
              <a:ext uri="{FF2B5EF4-FFF2-40B4-BE49-F238E27FC236}">
                <a16:creationId xmlns:a16="http://schemas.microsoft.com/office/drawing/2014/main" id="{9FDC3998-7E8C-06AF-6804-519CB8D3D2C2}"/>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5743575" cy="577850"/>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用例文档——用例说明</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p:nvSpPr>
        <p:spPr>
          <a:xfrm>
            <a:off x="1316990" y="955675"/>
            <a:ext cx="7788910" cy="368300"/>
          </a:xfrm>
          <a:prstGeom prst="rect">
            <a:avLst/>
          </a:prstGeom>
          <a:noFill/>
        </p:spPr>
        <p:txBody>
          <a:bodyPr wrap="square" rtlCol="0">
            <a:spAutoFit/>
          </a:bodyPr>
          <a:lstStyle/>
          <a:p>
            <a:r>
              <a:rPr lang="zh-CN" altLang="en-US"/>
              <a:t>19. 是否将每个用户的需求描述为用例文档？是否采用模版？模版是否合适？</a:t>
            </a:r>
          </a:p>
        </p:txBody>
      </p:sp>
      <p:pic>
        <p:nvPicPr>
          <p:cNvPr id="7" name="图片 6"/>
          <p:cNvPicPr>
            <a:picLocks noChangeAspect="1"/>
          </p:cNvPicPr>
          <p:nvPr/>
        </p:nvPicPr>
        <p:blipFill>
          <a:blip r:embed="rId3"/>
          <a:stretch>
            <a:fillRect/>
          </a:stretch>
        </p:blipFill>
        <p:spPr>
          <a:xfrm>
            <a:off x="3814445" y="1436370"/>
            <a:ext cx="2275205" cy="2128520"/>
          </a:xfrm>
          <a:prstGeom prst="rect">
            <a:avLst/>
          </a:prstGeom>
        </p:spPr>
      </p:pic>
      <p:sp>
        <p:nvSpPr>
          <p:cNvPr id="24" name="文本框 23"/>
          <p:cNvSpPr txBox="1"/>
          <p:nvPr/>
        </p:nvSpPr>
        <p:spPr>
          <a:xfrm>
            <a:off x="6972636" y="1612187"/>
            <a:ext cx="2970108" cy="1384995"/>
          </a:xfrm>
          <a:prstGeom prst="rect">
            <a:avLst/>
          </a:prstGeom>
          <a:solidFill>
            <a:schemeClr val="bg1"/>
          </a:solidFill>
        </p:spPr>
        <p:txBody>
          <a:bodyPr wrap="none" rtlCol="0">
            <a:spAutoFit/>
          </a:bodyPr>
          <a:lstStyle/>
          <a:p>
            <a:r>
              <a:rPr lang="zh-CN" altLang="en-US" sz="1400" b="1" dirty="0">
                <a:latin typeface="微软雅黑" panose="020B0503020204020204" charset="-122"/>
                <a:ea typeface="微软雅黑" panose="020B0503020204020204" charset="-122"/>
              </a:rPr>
              <a:t>用例模板：</a:t>
            </a:r>
            <a:endParaRPr lang="en-US" altLang="zh-CN" sz="1400" b="1" dirty="0">
              <a:latin typeface="微软雅黑" panose="020B0503020204020204" charset="-122"/>
              <a:ea typeface="微软雅黑" panose="020B0503020204020204" charset="-122"/>
            </a:endParaRPr>
          </a:p>
          <a:p>
            <a:r>
              <a:rPr lang="zh-CN" altLang="en-US" sz="1400" b="1" dirty="0">
                <a:latin typeface="微软雅黑" panose="020B0503020204020204" charset="-122"/>
                <a:ea typeface="微软雅黑" panose="020B0503020204020204" charset="-122"/>
              </a:rPr>
              <a:t>软件需求（第三版）</a:t>
            </a:r>
            <a:endParaRPr lang="en-US" altLang="zh-CN" sz="1400" b="1" dirty="0">
              <a:latin typeface="微软雅黑" panose="020B0503020204020204" charset="-122"/>
              <a:ea typeface="微软雅黑" panose="020B0503020204020204" charset="-122"/>
            </a:endParaRPr>
          </a:p>
          <a:p>
            <a:r>
              <a:rPr lang="zh-CN" altLang="en-US" sz="1400" b="1" dirty="0">
                <a:latin typeface="微软雅黑" panose="020B0503020204020204" charset="-122"/>
                <a:ea typeface="微软雅黑" panose="020B0503020204020204" charset="-122"/>
              </a:rPr>
              <a:t>作者</a:t>
            </a:r>
            <a:r>
              <a:rPr lang="en-US" altLang="zh-CN" sz="1400" b="1" dirty="0">
                <a:latin typeface="微软雅黑" panose="020B0503020204020204" charset="-122"/>
                <a:ea typeface="微软雅黑" panose="020B0503020204020204" charset="-122"/>
              </a:rPr>
              <a:t>: </a:t>
            </a:r>
            <a:r>
              <a:rPr lang="en-US" altLang="zh-CN" sz="1400" b="1" dirty="0" err="1">
                <a:latin typeface="微软雅黑" panose="020B0503020204020204" charset="-122"/>
                <a:ea typeface="微软雅黑" panose="020B0503020204020204" charset="-122"/>
              </a:rPr>
              <a:t>KarlWiegers</a:t>
            </a:r>
            <a:r>
              <a:rPr lang="en-US" altLang="zh-CN" sz="1400" b="1" dirty="0">
                <a:latin typeface="微软雅黑" panose="020B0503020204020204" charset="-122"/>
                <a:ea typeface="微软雅黑" panose="020B0503020204020204" charset="-122"/>
              </a:rPr>
              <a:t> Joy Beatty </a:t>
            </a:r>
            <a:r>
              <a:rPr lang="zh-CN" altLang="en-US" sz="1400" b="1" dirty="0">
                <a:latin typeface="微软雅黑" panose="020B0503020204020204" charset="-122"/>
                <a:ea typeface="微软雅黑" panose="020B0503020204020204" charset="-122"/>
              </a:rPr>
              <a:t>著</a:t>
            </a:r>
            <a:endParaRPr lang="en-US" altLang="zh-CN" sz="1400" b="1" dirty="0">
              <a:latin typeface="微软雅黑" panose="020B0503020204020204" charset="-122"/>
              <a:ea typeface="微软雅黑" panose="020B0503020204020204" charset="-122"/>
            </a:endParaRPr>
          </a:p>
          <a:p>
            <a:r>
              <a:rPr lang="zh-CN" altLang="en-US" sz="1400" b="1" dirty="0">
                <a:latin typeface="微软雅黑" panose="020B0503020204020204" charset="-122"/>
                <a:ea typeface="微软雅黑" panose="020B0503020204020204" charset="-122"/>
              </a:rPr>
              <a:t>出版社名称</a:t>
            </a:r>
            <a:r>
              <a:rPr lang="en-US" altLang="zh-CN" sz="1400" b="1" dirty="0">
                <a:latin typeface="微软雅黑" panose="020B0503020204020204" charset="-122"/>
                <a:ea typeface="微软雅黑" panose="020B0503020204020204" charset="-122"/>
              </a:rPr>
              <a:t>: </a:t>
            </a:r>
            <a:r>
              <a:rPr lang="zh-CN" altLang="en-US" sz="1400" b="1" dirty="0">
                <a:latin typeface="微软雅黑" panose="020B0503020204020204" charset="-122"/>
                <a:ea typeface="微软雅黑" panose="020B0503020204020204" charset="-122"/>
              </a:rPr>
              <a:t>清华大学出版社</a:t>
            </a:r>
            <a:endParaRPr lang="en-US" altLang="zh-CN" sz="1400" b="1" dirty="0">
              <a:latin typeface="微软雅黑" panose="020B0503020204020204" charset="-122"/>
              <a:ea typeface="微软雅黑" panose="020B0503020204020204" charset="-122"/>
            </a:endParaRPr>
          </a:p>
          <a:p>
            <a:r>
              <a:rPr lang="en-US" altLang="zh-CN" sz="1400" b="1" dirty="0">
                <a:latin typeface="微软雅黑" panose="020B0503020204020204" charset="-122"/>
                <a:ea typeface="微软雅黑" panose="020B0503020204020204" charset="-122"/>
              </a:rPr>
              <a:t>ISBN</a:t>
            </a:r>
            <a:r>
              <a:rPr lang="zh-CN" altLang="en-US" sz="1400" b="1" dirty="0">
                <a:latin typeface="微软雅黑" panose="020B0503020204020204" charset="-122"/>
                <a:ea typeface="微软雅黑" panose="020B0503020204020204" charset="-122"/>
              </a:rPr>
              <a:t>编号</a:t>
            </a:r>
            <a:r>
              <a:rPr lang="en-US" altLang="zh-CN" sz="1400" b="1" dirty="0">
                <a:latin typeface="微软雅黑" panose="020B0503020204020204" charset="-122"/>
                <a:ea typeface="微软雅黑" panose="020B0503020204020204" charset="-122"/>
              </a:rPr>
              <a:t>: 9787302426820</a:t>
            </a:r>
          </a:p>
          <a:p>
            <a:r>
              <a:rPr lang="zh-CN" altLang="en-US" sz="1400" b="1" dirty="0">
                <a:latin typeface="微软雅黑" panose="020B0503020204020204" charset="-122"/>
                <a:ea typeface="微软雅黑" panose="020B0503020204020204" charset="-122"/>
              </a:rPr>
              <a:t>第</a:t>
            </a:r>
            <a:r>
              <a:rPr lang="en-US" altLang="zh-CN" sz="1400" b="1" dirty="0">
                <a:latin typeface="微软雅黑" panose="020B0503020204020204" charset="-122"/>
                <a:ea typeface="微软雅黑" panose="020B0503020204020204" charset="-122"/>
              </a:rPr>
              <a:t>512</a:t>
            </a:r>
            <a:r>
              <a:rPr lang="zh-CN" altLang="en-US" sz="1400" b="1" dirty="0">
                <a:latin typeface="微软雅黑" panose="020B0503020204020204" charset="-122"/>
                <a:ea typeface="微软雅黑" panose="020B0503020204020204" charset="-122"/>
              </a:rPr>
              <a:t>页</a:t>
            </a:r>
          </a:p>
        </p:txBody>
      </p:sp>
      <p:pic>
        <p:nvPicPr>
          <p:cNvPr id="2" name="图片 1"/>
          <p:cNvPicPr>
            <a:picLocks noChangeAspect="1"/>
          </p:cNvPicPr>
          <p:nvPr/>
        </p:nvPicPr>
        <p:blipFill>
          <a:blip r:embed="rId4"/>
          <a:stretch>
            <a:fillRect/>
          </a:stretch>
        </p:blipFill>
        <p:spPr>
          <a:xfrm>
            <a:off x="852805" y="1508760"/>
            <a:ext cx="2740025" cy="4495800"/>
          </a:xfrm>
          <a:prstGeom prst="rect">
            <a:avLst/>
          </a:prstGeom>
        </p:spPr>
      </p:pic>
      <p:pic>
        <p:nvPicPr>
          <p:cNvPr id="3" name="图片 2"/>
          <p:cNvPicPr>
            <a:picLocks noChangeAspect="1"/>
          </p:cNvPicPr>
          <p:nvPr/>
        </p:nvPicPr>
        <p:blipFill>
          <a:blip r:embed="rId5"/>
          <a:stretch>
            <a:fillRect/>
          </a:stretch>
        </p:blipFill>
        <p:spPr>
          <a:xfrm>
            <a:off x="3677920" y="3564890"/>
            <a:ext cx="7711440" cy="2466340"/>
          </a:xfrm>
          <a:prstGeom prst="rect">
            <a:avLst/>
          </a:prstGeom>
        </p:spPr>
      </p:pic>
      <p:sp>
        <p:nvSpPr>
          <p:cNvPr id="8" name="灯片编号占位符 7">
            <a:extLst>
              <a:ext uri="{FF2B5EF4-FFF2-40B4-BE49-F238E27FC236}">
                <a16:creationId xmlns:a16="http://schemas.microsoft.com/office/drawing/2014/main" id="{285EA267-6E3D-E2A5-6286-9703CC305041}"/>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2173605" cy="577850"/>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用例文档</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upload_099857027"/>
          <p:cNvPicPr>
            <a:picLocks noChangeAspect="1"/>
          </p:cNvPicPr>
          <p:nvPr/>
        </p:nvPicPr>
        <p:blipFill>
          <a:blip r:embed="rId3"/>
          <a:stretch>
            <a:fillRect/>
          </a:stretch>
        </p:blipFill>
        <p:spPr>
          <a:xfrm>
            <a:off x="221974" y="2021127"/>
            <a:ext cx="2932387" cy="3224457"/>
          </a:xfrm>
          <a:prstGeom prst="rect">
            <a:avLst/>
          </a:prstGeom>
        </p:spPr>
      </p:pic>
      <p:sp>
        <p:nvSpPr>
          <p:cNvPr id="4" name="文本框 3"/>
          <p:cNvSpPr txBox="1"/>
          <p:nvPr/>
        </p:nvSpPr>
        <p:spPr>
          <a:xfrm>
            <a:off x="1316990" y="955675"/>
            <a:ext cx="7788910" cy="368300"/>
          </a:xfrm>
          <a:prstGeom prst="rect">
            <a:avLst/>
          </a:prstGeom>
          <a:noFill/>
        </p:spPr>
        <p:txBody>
          <a:bodyPr wrap="square" rtlCol="0">
            <a:spAutoFit/>
          </a:bodyPr>
          <a:lstStyle/>
          <a:p>
            <a:r>
              <a:rPr lang="zh-CN" altLang="en-US"/>
              <a:t>19. 是否将每个用户的需求描述为用例文档？是否采用模版？模版是否合适？</a:t>
            </a:r>
          </a:p>
        </p:txBody>
      </p:sp>
      <p:sp>
        <p:nvSpPr>
          <p:cNvPr id="13" name="矩形 26"/>
          <p:cNvSpPr>
            <a:spLocks noChangeArrowheads="1"/>
          </p:cNvSpPr>
          <p:nvPr/>
        </p:nvSpPr>
        <p:spPr bwMode="auto">
          <a:xfrm>
            <a:off x="9934397" y="1960257"/>
            <a:ext cx="1887855" cy="201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345" tIns="33172" rIns="66345" bIns="33172"/>
          <a:lstStyle>
            <a:lvl1pPr>
              <a:defRPr>
                <a:solidFill>
                  <a:schemeClr val="tx1"/>
                </a:solidFill>
                <a:latin typeface="Calibri" panose="020F0502020204030204" charset="0"/>
                <a:ea typeface="宋体" pitchFamily="2" charset="-122"/>
              </a:defRPr>
            </a:lvl1pPr>
            <a:lvl2pPr marL="742950" indent="-285750">
              <a:defRPr>
                <a:solidFill>
                  <a:schemeClr val="tx1"/>
                </a:solidFill>
                <a:latin typeface="Calibri" panose="020F0502020204030204" charset="0"/>
                <a:ea typeface="宋体" pitchFamily="2" charset="-122"/>
              </a:defRPr>
            </a:lvl2pPr>
            <a:lvl3pPr marL="1143000" indent="-228600">
              <a:defRPr>
                <a:solidFill>
                  <a:schemeClr val="tx1"/>
                </a:solidFill>
                <a:latin typeface="Calibri" panose="020F0502020204030204" charset="0"/>
                <a:ea typeface="宋体" pitchFamily="2" charset="-122"/>
              </a:defRPr>
            </a:lvl3pPr>
            <a:lvl4pPr marL="1600200" indent="-228600">
              <a:defRPr>
                <a:solidFill>
                  <a:schemeClr val="tx1"/>
                </a:solidFill>
                <a:latin typeface="Calibri" panose="020F0502020204030204" charset="0"/>
                <a:ea typeface="宋体" pitchFamily="2" charset="-122"/>
              </a:defRPr>
            </a:lvl4pPr>
            <a:lvl5pPr marL="2057400" indent="-228600">
              <a:defRPr>
                <a:solidFill>
                  <a:schemeClr val="tx1"/>
                </a:solidFill>
                <a:latin typeface="Calibri" panose="020F050202020403020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itchFamily="2" charset="-122"/>
              </a:defRPr>
            </a:lvl9pPr>
          </a:lstStyle>
          <a:p>
            <a:pPr>
              <a:lnSpc>
                <a:spcPct val="150000"/>
              </a:lnSpc>
            </a:pPr>
            <a:r>
              <a:rPr lang="zh-CN" altLang="en-US" sz="1400" b="1" dirty="0">
                <a:latin typeface="微软雅黑" panose="020B0503020204020204" charset="-122"/>
                <a:ea typeface="微软雅黑" panose="020B0503020204020204" charset="-122"/>
              </a:rPr>
              <a:t>学生用例数：</a:t>
            </a:r>
            <a:r>
              <a:rPr lang="en-US" altLang="zh-CN" sz="1400" b="1" dirty="0">
                <a:latin typeface="微软雅黑" panose="020B0503020204020204" charset="-122"/>
                <a:ea typeface="微软雅黑" panose="020B0503020204020204" charset="-122"/>
              </a:rPr>
              <a:t>41</a:t>
            </a:r>
          </a:p>
          <a:p>
            <a:pPr>
              <a:lnSpc>
                <a:spcPct val="150000"/>
              </a:lnSpc>
            </a:pPr>
            <a:r>
              <a:rPr lang="zh-CN" altLang="en-US" sz="1400" b="1" dirty="0">
                <a:latin typeface="微软雅黑" panose="020B0503020204020204" charset="-122"/>
                <a:ea typeface="微软雅黑" panose="020B0503020204020204" charset="-122"/>
              </a:rPr>
              <a:t>教师用例数：</a:t>
            </a:r>
            <a:r>
              <a:rPr lang="en-US" altLang="zh-CN" sz="1400" b="1" dirty="0">
                <a:latin typeface="微软雅黑" panose="020B0503020204020204" charset="-122"/>
                <a:ea typeface="微软雅黑" panose="020B0503020204020204" charset="-122"/>
              </a:rPr>
              <a:t>17</a:t>
            </a:r>
            <a:endParaRPr lang="zh-CN" altLang="en-US" sz="1400" b="1" dirty="0">
              <a:latin typeface="微软雅黑" panose="020B0503020204020204" charset="-122"/>
              <a:ea typeface="微软雅黑" panose="020B0503020204020204" charset="-122"/>
            </a:endParaRPr>
          </a:p>
          <a:p>
            <a:pPr>
              <a:lnSpc>
                <a:spcPct val="150000"/>
              </a:lnSpc>
            </a:pPr>
            <a:r>
              <a:rPr lang="zh-CN" altLang="en-US" sz="1400" b="1" dirty="0">
                <a:latin typeface="微软雅黑" panose="020B0503020204020204" charset="-122"/>
                <a:ea typeface="微软雅黑" panose="020B0503020204020204" charset="-122"/>
              </a:rPr>
              <a:t>游客用例数：</a:t>
            </a:r>
            <a:r>
              <a:rPr lang="en-US" altLang="zh-CN" sz="1400" b="1" dirty="0">
                <a:latin typeface="微软雅黑" panose="020B0503020204020204" charset="-122"/>
                <a:ea typeface="微软雅黑" panose="020B0503020204020204" charset="-122"/>
              </a:rPr>
              <a:t>26</a:t>
            </a:r>
          </a:p>
          <a:p>
            <a:pPr>
              <a:lnSpc>
                <a:spcPct val="150000"/>
              </a:lnSpc>
            </a:pPr>
            <a:r>
              <a:rPr lang="zh-CN" altLang="en-US" sz="1400" b="1" dirty="0">
                <a:latin typeface="微软雅黑" panose="020B0503020204020204" charset="-122"/>
                <a:ea typeface="微软雅黑" panose="020B0503020204020204" charset="-122"/>
              </a:rPr>
              <a:t>管理员用例数：</a:t>
            </a:r>
            <a:r>
              <a:rPr lang="en-US" altLang="zh-CN" sz="1400" b="1" dirty="0">
                <a:latin typeface="微软雅黑" panose="020B0503020204020204" charset="-122"/>
                <a:ea typeface="微软雅黑" panose="020B0503020204020204" charset="-122"/>
              </a:rPr>
              <a:t>8</a:t>
            </a:r>
          </a:p>
          <a:p>
            <a:pPr>
              <a:lnSpc>
                <a:spcPct val="150000"/>
              </a:lnSpc>
            </a:pPr>
            <a:r>
              <a:rPr lang="zh-CN" altLang="en-US" sz="1400" b="1" dirty="0">
                <a:latin typeface="微软雅黑" panose="020B0503020204020204" charset="-122"/>
                <a:ea typeface="微软雅黑" panose="020B0503020204020204" charset="-122"/>
              </a:rPr>
              <a:t>总计：</a:t>
            </a:r>
            <a:r>
              <a:rPr lang="en-US" altLang="zh-CN" sz="1400" b="1" dirty="0">
                <a:latin typeface="微软雅黑" panose="020B0503020204020204" charset="-122"/>
                <a:ea typeface="微软雅黑" panose="020B0503020204020204" charset="-122"/>
              </a:rPr>
              <a:t>92</a:t>
            </a:r>
          </a:p>
          <a:p>
            <a:pPr>
              <a:lnSpc>
                <a:spcPct val="150000"/>
              </a:lnSpc>
            </a:pPr>
            <a:r>
              <a:rPr lang="zh-CN" altLang="en-US" sz="1400" b="1" dirty="0">
                <a:latin typeface="微软雅黑" panose="020B0503020204020204" charset="-122"/>
                <a:ea typeface="微软雅黑" panose="020B0503020204020204" charset="-122"/>
              </a:rPr>
              <a:t>用例文档页数：</a:t>
            </a:r>
            <a:r>
              <a:rPr lang="en-US" altLang="zh-CN" sz="1400" b="1" dirty="0">
                <a:latin typeface="微软雅黑" panose="020B0503020204020204" charset="-122"/>
                <a:ea typeface="微软雅黑" panose="020B0503020204020204" charset="-122"/>
              </a:rPr>
              <a:t>188</a:t>
            </a:r>
          </a:p>
        </p:txBody>
      </p:sp>
      <p:pic>
        <p:nvPicPr>
          <p:cNvPr id="3" name="图片 2" descr="upload_420484795"/>
          <p:cNvPicPr>
            <a:picLocks noChangeAspect="1"/>
          </p:cNvPicPr>
          <p:nvPr/>
        </p:nvPicPr>
        <p:blipFill>
          <a:blip r:embed="rId4"/>
          <a:stretch>
            <a:fillRect/>
          </a:stretch>
        </p:blipFill>
        <p:spPr>
          <a:xfrm>
            <a:off x="3154360" y="2149638"/>
            <a:ext cx="3154360" cy="3095946"/>
          </a:xfrm>
          <a:prstGeom prst="rect">
            <a:avLst/>
          </a:prstGeom>
        </p:spPr>
      </p:pic>
      <p:pic>
        <p:nvPicPr>
          <p:cNvPr id="7" name="图片 6" descr="upload_347330299"/>
          <p:cNvPicPr>
            <a:picLocks noChangeAspect="1"/>
          </p:cNvPicPr>
          <p:nvPr/>
        </p:nvPicPr>
        <p:blipFill>
          <a:blip r:embed="rId5"/>
          <a:stretch>
            <a:fillRect/>
          </a:stretch>
        </p:blipFill>
        <p:spPr>
          <a:xfrm>
            <a:off x="6530694" y="1331841"/>
            <a:ext cx="2768827" cy="1600546"/>
          </a:xfrm>
          <a:prstGeom prst="rect">
            <a:avLst/>
          </a:prstGeom>
        </p:spPr>
      </p:pic>
      <p:pic>
        <p:nvPicPr>
          <p:cNvPr id="8" name="图片 7" descr="upload_573894733"/>
          <p:cNvPicPr>
            <a:picLocks noChangeAspect="1"/>
          </p:cNvPicPr>
          <p:nvPr/>
        </p:nvPicPr>
        <p:blipFill>
          <a:blip r:embed="rId6"/>
          <a:stretch>
            <a:fillRect/>
          </a:stretch>
        </p:blipFill>
        <p:spPr>
          <a:xfrm>
            <a:off x="6530694" y="3189409"/>
            <a:ext cx="2605268" cy="2780510"/>
          </a:xfrm>
          <a:prstGeom prst="rect">
            <a:avLst/>
          </a:prstGeom>
        </p:spPr>
      </p:pic>
      <p:sp>
        <p:nvSpPr>
          <p:cNvPr id="9" name="灯片编号占位符 8">
            <a:extLst>
              <a:ext uri="{FF2B5EF4-FFF2-40B4-BE49-F238E27FC236}">
                <a16:creationId xmlns:a16="http://schemas.microsoft.com/office/drawing/2014/main" id="{4DF2E549-A653-3F5B-61C6-3E1C4F8077B6}"/>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6047105" cy="577850"/>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用例文档——界面原型</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p:nvSpPr>
        <p:spPr>
          <a:xfrm>
            <a:off x="1316990" y="955675"/>
            <a:ext cx="10524490" cy="368300"/>
          </a:xfrm>
          <a:prstGeom prst="rect">
            <a:avLst/>
          </a:prstGeom>
          <a:noFill/>
        </p:spPr>
        <p:txBody>
          <a:bodyPr wrap="square" rtlCol="0">
            <a:spAutoFit/>
          </a:bodyPr>
          <a:lstStyle/>
          <a:p>
            <a:r>
              <a:rPr lang="zh-CN" altLang="en-US"/>
              <a:t>20. 用例文档是否包含了用例图、用例场景说明、界面原型、DM？采用了那些工具？是否合适、有效？</a:t>
            </a:r>
          </a:p>
        </p:txBody>
      </p:sp>
      <p:pic>
        <p:nvPicPr>
          <p:cNvPr id="7" name="图片 6"/>
          <p:cNvPicPr>
            <a:picLocks noChangeAspect="1"/>
          </p:cNvPicPr>
          <p:nvPr/>
        </p:nvPicPr>
        <p:blipFill>
          <a:blip r:embed="rId3"/>
          <a:stretch>
            <a:fillRect/>
          </a:stretch>
        </p:blipFill>
        <p:spPr>
          <a:xfrm>
            <a:off x="1316990" y="1446530"/>
            <a:ext cx="4268470" cy="5261610"/>
          </a:xfrm>
          <a:prstGeom prst="rect">
            <a:avLst/>
          </a:prstGeom>
        </p:spPr>
      </p:pic>
      <p:pic>
        <p:nvPicPr>
          <p:cNvPr id="2" name="图片 1"/>
          <p:cNvPicPr>
            <a:picLocks noChangeAspect="1"/>
          </p:cNvPicPr>
          <p:nvPr/>
        </p:nvPicPr>
        <p:blipFill>
          <a:blip r:embed="rId4"/>
          <a:stretch>
            <a:fillRect/>
          </a:stretch>
        </p:blipFill>
        <p:spPr>
          <a:xfrm>
            <a:off x="5903595" y="1446530"/>
            <a:ext cx="5069205" cy="2874645"/>
          </a:xfrm>
          <a:prstGeom prst="rect">
            <a:avLst/>
          </a:prstGeom>
        </p:spPr>
      </p:pic>
      <p:sp>
        <p:nvSpPr>
          <p:cNvPr id="3" name="灯片编号占位符 2">
            <a:extLst>
              <a:ext uri="{FF2B5EF4-FFF2-40B4-BE49-F238E27FC236}">
                <a16:creationId xmlns:a16="http://schemas.microsoft.com/office/drawing/2014/main" id="{DA4F4ABC-96A0-137E-6855-195660EA42E6}"/>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6047105" cy="577850"/>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用例文档——</a:t>
            </a:r>
            <a:r>
              <a:rPr lang="en-US" altLang="zh-CN" sz="3200" spc="400" dirty="0">
                <a:solidFill>
                  <a:schemeClr val="tx1">
                    <a:lumMod val="85000"/>
                    <a:lumOff val="15000"/>
                  </a:schemeClr>
                </a:solidFill>
                <a:cs typeface="+mn-ea"/>
                <a:sym typeface="+mn-lt"/>
              </a:rPr>
              <a:t>DM</a:t>
            </a:r>
            <a:endParaRPr lang="zh-CN" altLang="en-US" sz="3200" spc="400" dirty="0">
              <a:solidFill>
                <a:schemeClr val="tx1">
                  <a:lumMod val="85000"/>
                  <a:lumOff val="15000"/>
                </a:schemeClr>
              </a:solidFill>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p:nvSpPr>
        <p:spPr>
          <a:xfrm>
            <a:off x="1316990" y="955675"/>
            <a:ext cx="10524490" cy="368300"/>
          </a:xfrm>
          <a:prstGeom prst="rect">
            <a:avLst/>
          </a:prstGeom>
          <a:noFill/>
        </p:spPr>
        <p:txBody>
          <a:bodyPr wrap="square" rtlCol="0">
            <a:spAutoFit/>
          </a:bodyPr>
          <a:lstStyle/>
          <a:p>
            <a:r>
              <a:rPr lang="zh-CN" altLang="en-US"/>
              <a:t>20. 用例文档是否包含了用例图、用例场景说明、界面原型、DM？采用了那些工具？是否合适、有效？</a:t>
            </a:r>
          </a:p>
        </p:txBody>
      </p:sp>
      <p:pic>
        <p:nvPicPr>
          <p:cNvPr id="2" name="图片 1"/>
          <p:cNvPicPr>
            <a:picLocks noChangeAspect="1"/>
          </p:cNvPicPr>
          <p:nvPr/>
        </p:nvPicPr>
        <p:blipFill>
          <a:blip r:embed="rId3"/>
          <a:stretch>
            <a:fillRect/>
          </a:stretch>
        </p:blipFill>
        <p:spPr>
          <a:xfrm>
            <a:off x="852846" y="1623911"/>
            <a:ext cx="9404667" cy="3703453"/>
          </a:xfrm>
          <a:prstGeom prst="rect">
            <a:avLst/>
          </a:prstGeom>
        </p:spPr>
      </p:pic>
      <p:sp>
        <p:nvSpPr>
          <p:cNvPr id="3" name="灯片编号占位符 2">
            <a:extLst>
              <a:ext uri="{FF2B5EF4-FFF2-40B4-BE49-F238E27FC236}">
                <a16:creationId xmlns:a16="http://schemas.microsoft.com/office/drawing/2014/main" id="{80458EC9-92B4-D664-5CE9-FFB2BD7FA7A4}"/>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p:cNvPicPr>
            <a:picLocks noChangeAspect="1"/>
          </p:cNvPicPr>
          <p:nvPr/>
        </p:nvPicPr>
        <p:blipFill>
          <a:blip r:embed="rId3"/>
          <a:stretch>
            <a:fillRect/>
          </a:stretch>
        </p:blipFill>
        <p:spPr>
          <a:xfrm>
            <a:off x="4987268" y="1855597"/>
            <a:ext cx="5937962" cy="3864794"/>
          </a:xfrm>
          <a:prstGeom prst="rect">
            <a:avLst/>
          </a:prstGeom>
        </p:spPr>
      </p:pic>
      <p:sp>
        <p:nvSpPr>
          <p:cNvPr id="11" name="椭圆 10"/>
          <p:cNvSpPr/>
          <p:nvPr/>
        </p:nvSpPr>
        <p:spPr>
          <a:xfrm>
            <a:off x="1011445" y="2218905"/>
            <a:ext cx="900343" cy="914141"/>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 11"/>
          <p:cNvPicPr>
            <a:picLocks noChangeAspect="1"/>
          </p:cNvPicPr>
          <p:nvPr/>
        </p:nvPicPr>
        <p:blipFill>
          <a:blip r:embed="rId4" cstate="screen"/>
          <a:stretch>
            <a:fillRect/>
          </a:stretch>
        </p:blipFill>
        <p:spPr>
          <a:xfrm>
            <a:off x="1266770" y="2461827"/>
            <a:ext cx="389692" cy="412615"/>
          </a:xfrm>
          <a:prstGeom prst="rect">
            <a:avLst/>
          </a:prstGeom>
        </p:spPr>
      </p:pic>
      <p:sp>
        <p:nvSpPr>
          <p:cNvPr id="13" name="椭圆 12"/>
          <p:cNvSpPr/>
          <p:nvPr/>
        </p:nvSpPr>
        <p:spPr>
          <a:xfrm>
            <a:off x="1072372" y="3939128"/>
            <a:ext cx="900343" cy="91414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 name="图片 13"/>
          <p:cNvPicPr>
            <a:picLocks noChangeAspect="1"/>
          </p:cNvPicPr>
          <p:nvPr/>
        </p:nvPicPr>
        <p:blipFill>
          <a:blip r:embed="rId4" cstate="screen"/>
          <a:stretch>
            <a:fillRect/>
          </a:stretch>
        </p:blipFill>
        <p:spPr>
          <a:xfrm>
            <a:off x="1337619" y="4239364"/>
            <a:ext cx="369848" cy="391604"/>
          </a:xfrm>
          <a:prstGeom prst="rect">
            <a:avLst/>
          </a:prstGeom>
        </p:spPr>
      </p:pic>
      <p:grpSp>
        <p:nvGrpSpPr>
          <p:cNvPr id="17" name="组合 16"/>
          <p:cNvGrpSpPr/>
          <p:nvPr/>
        </p:nvGrpSpPr>
        <p:grpSpPr>
          <a:xfrm>
            <a:off x="1972715" y="2212320"/>
            <a:ext cx="4257970" cy="857687"/>
            <a:chOff x="5568376" y="1921827"/>
            <a:chExt cx="5414371" cy="720410"/>
          </a:xfrm>
        </p:grpSpPr>
        <p:sp>
          <p:nvSpPr>
            <p:cNvPr id="18" name="文本框 17"/>
            <p:cNvSpPr txBox="1"/>
            <p:nvPr/>
          </p:nvSpPr>
          <p:spPr>
            <a:xfrm>
              <a:off x="5568377" y="1921827"/>
              <a:ext cx="2142473" cy="387323"/>
            </a:xfrm>
            <a:prstGeom prst="rect">
              <a:avLst/>
            </a:prstGeom>
            <a:noFill/>
          </p:spPr>
          <p:txBody>
            <a:bodyPr wrap="square" rtlCol="0">
              <a:spAutoFit/>
            </a:bodyPr>
            <a:lstStyle/>
            <a:p>
              <a:r>
                <a:rPr lang="zh-CN" altLang="en-US" sz="2400" dirty="0">
                  <a:cs typeface="+mn-ea"/>
                  <a:sym typeface="+mn-lt"/>
                </a:rPr>
                <a:t>用户界面</a:t>
              </a:r>
            </a:p>
          </p:txBody>
        </p:sp>
        <p:sp>
          <p:nvSpPr>
            <p:cNvPr id="19" name="文本框 18"/>
            <p:cNvSpPr txBox="1"/>
            <p:nvPr/>
          </p:nvSpPr>
          <p:spPr>
            <a:xfrm>
              <a:off x="5568376" y="2332018"/>
              <a:ext cx="5414371" cy="310219"/>
            </a:xfrm>
            <a:prstGeom prst="rect">
              <a:avLst/>
            </a:prstGeom>
            <a:noFill/>
          </p:spPr>
          <p:txBody>
            <a:bodyPr wrap="square" rtlCol="0">
              <a:spAutoFit/>
            </a:bodyPr>
            <a:lstStyle/>
            <a:p>
              <a:r>
                <a:rPr lang="zh-CN" altLang="en-US" spc="300" dirty="0">
                  <a:cs typeface="+mn-ea"/>
                  <a:sym typeface="+mn-lt"/>
                </a:rPr>
                <a:t>页面简洁大方，不过于复杂</a:t>
              </a:r>
            </a:p>
          </p:txBody>
        </p:sp>
      </p:grpSp>
      <p:grpSp>
        <p:nvGrpSpPr>
          <p:cNvPr id="20" name="组合 19"/>
          <p:cNvGrpSpPr/>
          <p:nvPr/>
        </p:nvGrpSpPr>
        <p:grpSpPr>
          <a:xfrm>
            <a:off x="2026791" y="3986461"/>
            <a:ext cx="4257970" cy="1134686"/>
            <a:chOff x="5568376" y="1921827"/>
            <a:chExt cx="5414371" cy="953074"/>
          </a:xfrm>
        </p:grpSpPr>
        <p:sp>
          <p:nvSpPr>
            <p:cNvPr id="21" name="文本框 20"/>
            <p:cNvSpPr txBox="1"/>
            <p:nvPr/>
          </p:nvSpPr>
          <p:spPr>
            <a:xfrm>
              <a:off x="5568377" y="1921827"/>
              <a:ext cx="2142473" cy="387773"/>
            </a:xfrm>
            <a:prstGeom prst="rect">
              <a:avLst/>
            </a:prstGeom>
            <a:noFill/>
          </p:spPr>
          <p:txBody>
            <a:bodyPr wrap="square" rtlCol="0">
              <a:spAutoFit/>
            </a:bodyPr>
            <a:lstStyle/>
            <a:p>
              <a:r>
                <a:rPr lang="zh-CN" altLang="en-US" sz="2400" dirty="0">
                  <a:cs typeface="+mn-ea"/>
                  <a:sym typeface="+mn-lt"/>
                </a:rPr>
                <a:t>密码功能</a:t>
              </a:r>
            </a:p>
          </p:txBody>
        </p:sp>
        <p:sp>
          <p:nvSpPr>
            <p:cNvPr id="22" name="文本框 21"/>
            <p:cNvSpPr txBox="1"/>
            <p:nvPr/>
          </p:nvSpPr>
          <p:spPr>
            <a:xfrm>
              <a:off x="5568376" y="2332018"/>
              <a:ext cx="5414371" cy="542883"/>
            </a:xfrm>
            <a:prstGeom prst="rect">
              <a:avLst/>
            </a:prstGeom>
            <a:noFill/>
          </p:spPr>
          <p:txBody>
            <a:bodyPr wrap="square" rtlCol="0">
              <a:spAutoFit/>
            </a:bodyPr>
            <a:lstStyle/>
            <a:p>
              <a:r>
                <a:rPr lang="zh-CN" altLang="en-US" spc="300" dirty="0">
                  <a:cs typeface="+mn-ea"/>
                  <a:sym typeface="+mn-lt"/>
                </a:rPr>
                <a:t>记住密码，找回密码实现快</a:t>
              </a:r>
              <a:endParaRPr lang="en-US" altLang="zh-CN" spc="300" dirty="0">
                <a:cs typeface="+mn-ea"/>
                <a:sym typeface="+mn-lt"/>
              </a:endParaRPr>
            </a:p>
            <a:p>
              <a:r>
                <a:rPr lang="zh-CN" altLang="en-US" spc="300" dirty="0">
                  <a:cs typeface="+mn-ea"/>
                  <a:sym typeface="+mn-lt"/>
                </a:rPr>
                <a:t>速登入与防止忘记密码</a:t>
              </a:r>
            </a:p>
          </p:txBody>
        </p:sp>
      </p:grpSp>
      <p:sp>
        <p:nvSpPr>
          <p:cNvPr id="23" name="文本框 22"/>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21.</a:t>
            </a:r>
            <a:r>
              <a:rPr lang="zh-CN" altLang="en-US" b="0" u="none" dirty="0">
                <a:solidFill>
                  <a:srgbClr val="000000"/>
                </a:solidFill>
                <a:latin typeface="微软雅黑" charset="0"/>
                <a:ea typeface="微软雅黑" charset="0"/>
              </a:rPr>
              <a:t>是否记录了每个用户的非功能性需求？描述是否正确？</a:t>
            </a:r>
          </a:p>
        </p:txBody>
      </p:sp>
      <p:sp>
        <p:nvSpPr>
          <p:cNvPr id="24" name="文本框 23"/>
          <p:cNvSpPr txBox="1"/>
          <p:nvPr/>
        </p:nvSpPr>
        <p:spPr>
          <a:xfrm>
            <a:off x="1229643" y="336312"/>
            <a:ext cx="5296922" cy="609566"/>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非功能性需求</a:t>
            </a:r>
          </a:p>
        </p:txBody>
      </p:sp>
      <p:sp>
        <p:nvSpPr>
          <p:cNvPr id="2" name="灯片编号占位符 1">
            <a:extLst>
              <a:ext uri="{FF2B5EF4-FFF2-40B4-BE49-F238E27FC236}">
                <a16:creationId xmlns:a16="http://schemas.microsoft.com/office/drawing/2014/main" id="{86727FBA-6954-CDAF-7A14-1BFD8BA10ECF}"/>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4" name="图片 3"/>
          <p:cNvPicPr>
            <a:picLocks noChangeAspect="1"/>
          </p:cNvPicPr>
          <p:nvPr/>
        </p:nvPicPr>
        <p:blipFill>
          <a:blip r:embed="rId3"/>
          <a:stretch>
            <a:fillRect/>
          </a:stretch>
        </p:blipFill>
        <p:spPr>
          <a:xfrm>
            <a:off x="1734335" y="3701624"/>
            <a:ext cx="2621507" cy="1874682"/>
          </a:xfrm>
          <a:prstGeom prst="rect">
            <a:avLst/>
          </a:prstGeom>
        </p:spPr>
      </p:pic>
      <p:pic>
        <p:nvPicPr>
          <p:cNvPr id="8" name="图片 7"/>
          <p:cNvPicPr>
            <a:picLocks noChangeAspect="1"/>
          </p:cNvPicPr>
          <p:nvPr/>
        </p:nvPicPr>
        <p:blipFill>
          <a:blip r:embed="rId4"/>
          <a:stretch>
            <a:fillRect/>
          </a:stretch>
        </p:blipFill>
        <p:spPr>
          <a:xfrm>
            <a:off x="5270581" y="1435621"/>
            <a:ext cx="6346423" cy="4951525"/>
          </a:xfrm>
          <a:prstGeom prst="rect">
            <a:avLst/>
          </a:prstGeom>
        </p:spPr>
      </p:pic>
      <p:pic>
        <p:nvPicPr>
          <p:cNvPr id="10" name="图片 9"/>
          <p:cNvPicPr>
            <a:picLocks noChangeAspect="1"/>
          </p:cNvPicPr>
          <p:nvPr/>
        </p:nvPicPr>
        <p:blipFill>
          <a:blip r:embed="rId5"/>
          <a:stretch>
            <a:fillRect/>
          </a:stretch>
        </p:blipFill>
        <p:spPr>
          <a:xfrm>
            <a:off x="126635" y="2119058"/>
            <a:ext cx="5143946" cy="1333616"/>
          </a:xfrm>
          <a:prstGeom prst="rect">
            <a:avLst/>
          </a:prstGeom>
        </p:spPr>
      </p:pic>
      <p:sp>
        <p:nvSpPr>
          <p:cNvPr id="12" name="文本框 11"/>
          <p:cNvSpPr txBox="1"/>
          <p:nvPr/>
        </p:nvSpPr>
        <p:spPr>
          <a:xfrm>
            <a:off x="1229643" y="336312"/>
            <a:ext cx="5296922" cy="609566"/>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需求优先级</a:t>
            </a:r>
          </a:p>
        </p:txBody>
      </p:sp>
      <p:sp>
        <p:nvSpPr>
          <p:cNvPr id="13" name="文本框 12"/>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22. </a:t>
            </a:r>
            <a:r>
              <a:rPr lang="zh-CN" altLang="en-US" b="0" u="none" dirty="0">
                <a:solidFill>
                  <a:srgbClr val="000000"/>
                </a:solidFill>
                <a:latin typeface="微软雅黑" charset="0"/>
                <a:ea typeface="微软雅黑" charset="0"/>
              </a:rPr>
              <a:t>是否对每个用户的需求进行了优先级打分和排序？具体的量化方法是什么？合适、有效吗？</a:t>
            </a:r>
          </a:p>
        </p:txBody>
      </p:sp>
      <p:sp>
        <p:nvSpPr>
          <p:cNvPr id="2" name="灯片编号占位符 1">
            <a:extLst>
              <a:ext uri="{FF2B5EF4-FFF2-40B4-BE49-F238E27FC236}">
                <a16:creationId xmlns:a16="http://schemas.microsoft.com/office/drawing/2014/main" id="{EDB2AC06-A560-5065-C5C7-487317A41E41}"/>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演示材料</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8" name="图片 7" descr="upload_163661171"/>
          <p:cNvPicPr>
            <a:picLocks noChangeAspect="1"/>
          </p:cNvPicPr>
          <p:nvPr/>
        </p:nvPicPr>
        <p:blipFill>
          <a:blip r:embed="rId3"/>
          <a:stretch>
            <a:fillRect/>
          </a:stretch>
        </p:blipFill>
        <p:spPr>
          <a:xfrm>
            <a:off x="1229643" y="1337557"/>
            <a:ext cx="4550728" cy="4666336"/>
          </a:xfrm>
          <a:prstGeom prst="rect">
            <a:avLst/>
          </a:prstGeom>
        </p:spPr>
      </p:pic>
      <p:sp>
        <p:nvSpPr>
          <p:cNvPr id="9" name="椭圆 8"/>
          <p:cNvSpPr/>
          <p:nvPr userDrawn="1"/>
        </p:nvSpPr>
        <p:spPr>
          <a:xfrm>
            <a:off x="1282191" y="5381000"/>
            <a:ext cx="3815045" cy="620076"/>
          </a:xfrm>
          <a:prstGeom prst="ellipse">
            <a:avLst/>
          </a:prstGeom>
          <a:noFill/>
          <a:ln w="1270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00000"/>
              </a:solidFill>
            </a:endParaRPr>
          </a:p>
        </p:txBody>
      </p:sp>
      <p:pic>
        <p:nvPicPr>
          <p:cNvPr id="10" name="图片 9" descr="upload_058430526"/>
          <p:cNvPicPr>
            <a:picLocks noChangeAspect="1"/>
          </p:cNvPicPr>
          <p:nvPr/>
        </p:nvPicPr>
        <p:blipFill>
          <a:blip r:embed="rId4"/>
          <a:stretch>
            <a:fillRect/>
          </a:stretch>
        </p:blipFill>
        <p:spPr>
          <a:xfrm>
            <a:off x="5780371" y="2375207"/>
            <a:ext cx="4351043" cy="2122973"/>
          </a:xfrm>
          <a:prstGeom prst="rect">
            <a:avLst/>
          </a:prstGeom>
        </p:spPr>
      </p:pic>
      <p:sp>
        <p:nvSpPr>
          <p:cNvPr id="11" name="椭圆 10"/>
          <p:cNvSpPr/>
          <p:nvPr userDrawn="1"/>
        </p:nvSpPr>
        <p:spPr>
          <a:xfrm>
            <a:off x="5864777" y="3034804"/>
            <a:ext cx="3457713" cy="535998"/>
          </a:xfrm>
          <a:prstGeom prst="ellipse">
            <a:avLst/>
          </a:prstGeom>
          <a:noFill/>
          <a:ln w="1270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00000"/>
              </a:solidFill>
            </a:endParaRPr>
          </a:p>
        </p:txBody>
      </p:sp>
      <p:sp>
        <p:nvSpPr>
          <p:cNvPr id="3" name="文本框 2"/>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1</a:t>
            </a:r>
            <a:r>
              <a:rPr lang="en-US" altLang="zh-CN" b="0" u="none">
                <a:solidFill>
                  <a:srgbClr val="000000"/>
                </a:solidFill>
                <a:latin typeface="微软雅黑" charset="0"/>
                <a:ea typeface="微软雅黑" charset="0"/>
              </a:rPr>
              <a:t>.</a:t>
            </a:r>
            <a:r>
              <a:rPr lang="zh-CN" b="0" u="none">
                <a:solidFill>
                  <a:srgbClr val="000000"/>
                </a:solidFill>
                <a:latin typeface="微软雅黑" charset="0"/>
                <a:ea typeface="微软雅黑" charset="0"/>
              </a:rPr>
              <a:t>是否在每个里程碑阶段都准备了相关的演示材料？格式是否符合要求？整体效果如何？</a:t>
            </a:r>
            <a:endParaRPr lang="zh-CN" altLang="en-US">
              <a:latin typeface="微软雅黑" charset="0"/>
              <a:ea typeface="微软雅黑" charset="0"/>
            </a:endParaRPr>
          </a:p>
        </p:txBody>
      </p:sp>
      <p:sp>
        <p:nvSpPr>
          <p:cNvPr id="2" name="灯片编号占位符 1">
            <a:extLst>
              <a:ext uri="{FF2B5EF4-FFF2-40B4-BE49-F238E27FC236}">
                <a16:creationId xmlns:a16="http://schemas.microsoft.com/office/drawing/2014/main" id="{6C7ED035-DA68-39A9-5DFA-48DFED82E346}"/>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2" name="文本框 11"/>
          <p:cNvSpPr txBox="1"/>
          <p:nvPr/>
        </p:nvSpPr>
        <p:spPr>
          <a:xfrm>
            <a:off x="1177094" y="977408"/>
            <a:ext cx="10257531" cy="409881"/>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23. </a:t>
            </a:r>
            <a:r>
              <a:rPr lang="zh-CN" altLang="en-US" b="0" u="none" dirty="0">
                <a:solidFill>
                  <a:srgbClr val="000000"/>
                </a:solidFill>
                <a:latin typeface="微软雅黑" charset="0"/>
                <a:ea typeface="微软雅黑" charset="0"/>
              </a:rPr>
              <a:t>是否讨论、分析、论证了每个需求的可行性？是否存在不可行的需求？有记录吗？</a:t>
            </a:r>
          </a:p>
        </p:txBody>
      </p:sp>
      <p:sp>
        <p:nvSpPr>
          <p:cNvPr id="13" name="文本框 12"/>
          <p:cNvSpPr txBox="1"/>
          <p:nvPr/>
        </p:nvSpPr>
        <p:spPr>
          <a:xfrm>
            <a:off x="1229643" y="336312"/>
            <a:ext cx="5296922" cy="609566"/>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不可行的需求：</a:t>
            </a:r>
          </a:p>
        </p:txBody>
      </p:sp>
      <p:sp>
        <p:nvSpPr>
          <p:cNvPr id="3" name="文本框 2"/>
          <p:cNvSpPr txBox="1"/>
          <p:nvPr/>
        </p:nvSpPr>
        <p:spPr>
          <a:xfrm>
            <a:off x="1629014" y="2932224"/>
            <a:ext cx="7315200" cy="1753235"/>
          </a:xfrm>
          <a:prstGeom prst="rect">
            <a:avLst/>
          </a:prstGeom>
          <a:noFill/>
        </p:spPr>
        <p:txBody>
          <a:bodyPr wrap="square" rtlCol="0" anchor="t">
            <a:spAutoFit/>
          </a:bodyPr>
          <a:lstStyle/>
          <a:p>
            <a:pPr lvl="0" indent="0">
              <a:buFont typeface="+mj-lt"/>
              <a:buNone/>
            </a:pPr>
            <a:r>
              <a:rPr lang="zh-CN" altLang="zh-CN" kern="100" dirty="0">
                <a:effectLst/>
                <a:latin typeface="Times New Roman" panose="02020603050405020304" pitchFamily="18" charset="0"/>
                <a:ea typeface="宋体" pitchFamily="2" charset="-122"/>
                <a:sym typeface="+mn-ea"/>
              </a:rPr>
              <a:t>学生用户代表提出：当老师或学生把代码发送到博客当中时，如何更好的避免抄袭现象的发生。</a:t>
            </a:r>
            <a:endParaRPr lang="zh-CN" altLang="zh-CN" kern="100" dirty="0">
              <a:effectLst/>
              <a:latin typeface="Times New Roman" panose="02020603050405020304" pitchFamily="18" charset="0"/>
              <a:ea typeface="宋体" pitchFamily="2" charset="-122"/>
            </a:endParaRPr>
          </a:p>
          <a:p>
            <a:pPr lvl="0" indent="0">
              <a:buFont typeface="+mj-lt"/>
              <a:buNone/>
            </a:pPr>
            <a:endParaRPr lang="zh-CN" altLang="zh-CN" kern="100" dirty="0">
              <a:effectLst/>
              <a:latin typeface="Times New Roman" panose="02020603050405020304" pitchFamily="18" charset="0"/>
              <a:ea typeface="宋体" pitchFamily="2" charset="-122"/>
            </a:endParaRPr>
          </a:p>
          <a:p>
            <a:pPr lvl="0" indent="0">
              <a:buFont typeface="+mj-lt"/>
              <a:buNone/>
            </a:pPr>
            <a:r>
              <a:rPr lang="zh-CN" altLang="zh-CN" kern="100" dirty="0">
                <a:effectLst/>
                <a:latin typeface="Times New Roman" panose="02020603050405020304" pitchFamily="18" charset="0"/>
                <a:ea typeface="宋体" pitchFamily="2" charset="-122"/>
                <a:sym typeface="+mn-ea"/>
              </a:rPr>
              <a:t>开发人员提出对该问题的个人看法：本人认为此问题还是很难避免的事情，因为这个发送出来就可以直接看到的，就算不使用复制粘贴直接手打也是可以的。所以说这个事情是很难避免的。</a:t>
            </a:r>
            <a:endParaRPr lang="zh-CN" altLang="en-US"/>
          </a:p>
        </p:txBody>
      </p:sp>
      <p:sp>
        <p:nvSpPr>
          <p:cNvPr id="4" name="文本框 3"/>
          <p:cNvSpPr txBox="1"/>
          <p:nvPr userDrawn="1"/>
        </p:nvSpPr>
        <p:spPr>
          <a:xfrm>
            <a:off x="1408637" y="2509371"/>
            <a:ext cx="3098800" cy="368300"/>
          </a:xfrm>
          <a:prstGeom prst="rect">
            <a:avLst/>
          </a:prstGeom>
        </p:spPr>
        <p:txBody>
          <a:bodyPr wrap="square" rtlCol="0">
            <a:spAutoFit/>
          </a:bodyPr>
          <a:lstStyle/>
          <a:p>
            <a:r>
              <a:rPr lang="zh-CN" altLang="en-US"/>
              <a:t>不可行的需求：</a:t>
            </a:r>
          </a:p>
        </p:txBody>
      </p:sp>
      <p:sp>
        <p:nvSpPr>
          <p:cNvPr id="2" name="灯片编号占位符 1">
            <a:extLst>
              <a:ext uri="{FF2B5EF4-FFF2-40B4-BE49-F238E27FC236}">
                <a16:creationId xmlns:a16="http://schemas.microsoft.com/office/drawing/2014/main" id="{FF453DEB-5B8C-1005-FA2E-30D7A1021524}"/>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945050" y="2170364"/>
            <a:ext cx="5747580" cy="1322070"/>
          </a:xfrm>
          <a:prstGeom prst="rect">
            <a:avLst/>
          </a:prstGeom>
          <a:noFill/>
        </p:spPr>
        <p:txBody>
          <a:bodyPr wrap="square" rtlCol="0">
            <a:spAutoFit/>
          </a:bodyPr>
          <a:lstStyle/>
          <a:p>
            <a:r>
              <a:rPr lang="zh-CN" altLang="en-US" sz="2000" dirty="0"/>
              <a:t>对于每位用户提出的需求，我们举行了</a:t>
            </a:r>
            <a:r>
              <a:rPr lang="en-US" altLang="zh-CN" sz="2000" dirty="0"/>
              <a:t>JAD</a:t>
            </a:r>
            <a:r>
              <a:rPr lang="zh-CN" altLang="en-US" sz="2000" dirty="0"/>
              <a:t>会议，</a:t>
            </a:r>
            <a:endParaRPr lang="en-US" altLang="zh-CN" sz="2000" dirty="0"/>
          </a:p>
          <a:p>
            <a:r>
              <a:rPr lang="zh-CN" altLang="en-US" sz="2000" dirty="0"/>
              <a:t>解决相关冲突，并与相关技术人员进行讨论需求</a:t>
            </a:r>
            <a:endParaRPr lang="en-US" altLang="zh-CN" sz="2000" dirty="0"/>
          </a:p>
          <a:p>
            <a:r>
              <a:rPr lang="zh-CN" altLang="en-US" sz="2000" dirty="0"/>
              <a:t>的可行性。</a:t>
            </a:r>
          </a:p>
          <a:p>
            <a:endParaRPr lang="zh-CN" altLang="en-US" sz="2000" dirty="0"/>
          </a:p>
        </p:txBody>
      </p:sp>
      <p:pic>
        <p:nvPicPr>
          <p:cNvPr id="7" name="图片 6"/>
          <p:cNvPicPr>
            <a:picLocks noChangeAspect="1"/>
          </p:cNvPicPr>
          <p:nvPr/>
        </p:nvPicPr>
        <p:blipFill>
          <a:blip r:embed="rId3"/>
          <a:stretch>
            <a:fillRect/>
          </a:stretch>
        </p:blipFill>
        <p:spPr>
          <a:xfrm>
            <a:off x="1309123" y="3800158"/>
            <a:ext cx="4642103" cy="1215481"/>
          </a:xfrm>
          <a:prstGeom prst="rect">
            <a:avLst/>
          </a:prstGeom>
        </p:spPr>
      </p:pic>
      <p:pic>
        <p:nvPicPr>
          <p:cNvPr id="11" name="图片 10"/>
          <p:cNvPicPr>
            <a:picLocks noChangeAspect="1"/>
          </p:cNvPicPr>
          <p:nvPr/>
        </p:nvPicPr>
        <p:blipFill>
          <a:blip r:embed="rId4"/>
          <a:stretch>
            <a:fillRect/>
          </a:stretch>
        </p:blipFill>
        <p:spPr>
          <a:xfrm>
            <a:off x="6663191" y="1839209"/>
            <a:ext cx="4035750" cy="4771433"/>
          </a:xfrm>
          <a:prstGeom prst="rect">
            <a:avLst/>
          </a:prstGeom>
        </p:spPr>
      </p:pic>
      <p:sp>
        <p:nvSpPr>
          <p:cNvPr id="12" name="文本框 11"/>
          <p:cNvSpPr txBox="1"/>
          <p:nvPr/>
        </p:nvSpPr>
        <p:spPr>
          <a:xfrm>
            <a:off x="1177094" y="977408"/>
            <a:ext cx="8113539" cy="746193"/>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24. </a:t>
            </a:r>
            <a:r>
              <a:rPr lang="zh-CN" altLang="en-US" b="0" u="none" dirty="0">
                <a:solidFill>
                  <a:srgbClr val="000000"/>
                </a:solidFill>
                <a:latin typeface="微软雅黑" charset="0"/>
                <a:ea typeface="微软雅黑" charset="0"/>
              </a:rPr>
              <a:t>是否召开了</a:t>
            </a:r>
            <a:r>
              <a:rPr lang="en-US" altLang="zh-CN" b="0" u="none" dirty="0">
                <a:solidFill>
                  <a:srgbClr val="000000"/>
                </a:solidFill>
                <a:latin typeface="微软雅黑" charset="0"/>
                <a:ea typeface="微软雅黑" charset="0"/>
              </a:rPr>
              <a:t>JAD</a:t>
            </a:r>
            <a:r>
              <a:rPr lang="zh-CN" altLang="en-US" b="0" u="none" dirty="0">
                <a:solidFill>
                  <a:srgbClr val="000000"/>
                </a:solidFill>
                <a:latin typeface="微软雅黑" charset="0"/>
                <a:ea typeface="微软雅黑" charset="0"/>
              </a:rPr>
              <a:t>会议？有没有会议记录？内容是否完整、有效？</a:t>
            </a:r>
          </a:p>
          <a:p>
            <a:r>
              <a:rPr lang="en-US" altLang="zh-CN" b="0" u="none" dirty="0">
                <a:solidFill>
                  <a:srgbClr val="000000"/>
                </a:solidFill>
                <a:latin typeface="微软雅黑" charset="0"/>
                <a:ea typeface="微软雅黑" charset="0"/>
              </a:rPr>
              <a:t>25. </a:t>
            </a:r>
            <a:r>
              <a:rPr lang="zh-CN" altLang="en-US" b="0" u="none" dirty="0">
                <a:solidFill>
                  <a:srgbClr val="000000"/>
                </a:solidFill>
                <a:latin typeface="微软雅黑" charset="0"/>
                <a:ea typeface="微软雅黑" charset="0"/>
              </a:rPr>
              <a:t>是否清晰地定义了需求，可以移交给另一小组设计、实现而依然理解正确？</a:t>
            </a:r>
          </a:p>
        </p:txBody>
      </p:sp>
      <p:sp>
        <p:nvSpPr>
          <p:cNvPr id="13" name="文本框 12"/>
          <p:cNvSpPr txBox="1"/>
          <p:nvPr/>
        </p:nvSpPr>
        <p:spPr>
          <a:xfrm>
            <a:off x="1229643" y="336312"/>
            <a:ext cx="5296922" cy="609566"/>
          </a:xfrm>
          <a:prstGeom prst="rect">
            <a:avLst/>
          </a:prstGeom>
          <a:noFill/>
        </p:spPr>
        <p:txBody>
          <a:bodyPr wrap="square">
            <a:noAutofit/>
          </a:bodyPr>
          <a:lstStyle/>
          <a:p>
            <a:r>
              <a:rPr lang="en-US" altLang="zh-CN" sz="3200" spc="400" dirty="0">
                <a:solidFill>
                  <a:schemeClr val="tx1">
                    <a:lumMod val="85000"/>
                    <a:lumOff val="15000"/>
                  </a:schemeClr>
                </a:solidFill>
                <a:cs typeface="+mn-ea"/>
                <a:sym typeface="+mn-lt"/>
              </a:rPr>
              <a:t>JAD</a:t>
            </a:r>
            <a:r>
              <a:rPr lang="zh-CN" altLang="en-US" sz="3200" spc="400" dirty="0">
                <a:solidFill>
                  <a:schemeClr val="tx1">
                    <a:lumMod val="85000"/>
                    <a:lumOff val="15000"/>
                  </a:schemeClr>
                </a:solidFill>
                <a:cs typeface="+mn-ea"/>
                <a:sym typeface="+mn-lt"/>
              </a:rPr>
              <a:t>会议</a:t>
            </a:r>
          </a:p>
        </p:txBody>
      </p:sp>
      <p:sp>
        <p:nvSpPr>
          <p:cNvPr id="3" name="灯片编号占位符 2">
            <a:extLst>
              <a:ext uri="{FF2B5EF4-FFF2-40B4-BE49-F238E27FC236}">
                <a16:creationId xmlns:a16="http://schemas.microsoft.com/office/drawing/2014/main" id="{B913B83D-3927-59F2-77DF-CE69C27DBE87}"/>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p:cNvPicPr>
            <a:picLocks noChangeAspect="1"/>
          </p:cNvPicPr>
          <p:nvPr/>
        </p:nvPicPr>
        <p:blipFill>
          <a:blip r:embed="rId3"/>
          <a:stretch>
            <a:fillRect/>
          </a:stretch>
        </p:blipFill>
        <p:spPr>
          <a:xfrm>
            <a:off x="252116" y="1681562"/>
            <a:ext cx="3170195" cy="4572396"/>
          </a:xfrm>
          <a:prstGeom prst="rect">
            <a:avLst/>
          </a:prstGeom>
        </p:spPr>
      </p:pic>
      <p:pic>
        <p:nvPicPr>
          <p:cNvPr id="9" name="图片 8"/>
          <p:cNvPicPr>
            <a:picLocks noChangeAspect="1"/>
          </p:cNvPicPr>
          <p:nvPr/>
        </p:nvPicPr>
        <p:blipFill>
          <a:blip r:embed="rId4"/>
          <a:stretch>
            <a:fillRect/>
          </a:stretch>
        </p:blipFill>
        <p:spPr>
          <a:xfrm>
            <a:off x="7995195" y="2467677"/>
            <a:ext cx="4348601" cy="1538736"/>
          </a:xfrm>
          <a:prstGeom prst="rect">
            <a:avLst/>
          </a:prstGeom>
        </p:spPr>
      </p:pic>
      <p:pic>
        <p:nvPicPr>
          <p:cNvPr id="14" name="图片 13"/>
          <p:cNvPicPr>
            <a:picLocks noChangeAspect="1"/>
          </p:cNvPicPr>
          <p:nvPr/>
        </p:nvPicPr>
        <p:blipFill>
          <a:blip r:embed="rId5"/>
          <a:stretch>
            <a:fillRect/>
          </a:stretch>
        </p:blipFill>
        <p:spPr>
          <a:xfrm>
            <a:off x="3727094" y="2078816"/>
            <a:ext cx="4038985" cy="4343814"/>
          </a:xfrm>
          <a:prstGeom prst="rect">
            <a:avLst/>
          </a:prstGeom>
        </p:spPr>
      </p:pic>
      <p:sp>
        <p:nvSpPr>
          <p:cNvPr id="20" name="文本框 19"/>
          <p:cNvSpPr txBox="1"/>
          <p:nvPr/>
        </p:nvSpPr>
        <p:spPr>
          <a:xfrm>
            <a:off x="8439341" y="4458353"/>
            <a:ext cx="3463368" cy="460375"/>
          </a:xfrm>
          <a:prstGeom prst="rect">
            <a:avLst/>
          </a:prstGeom>
          <a:noFill/>
        </p:spPr>
        <p:txBody>
          <a:bodyPr wrap="square" rtlCol="0">
            <a:spAutoFit/>
          </a:bodyPr>
          <a:lstStyle/>
          <a:p>
            <a:r>
              <a:rPr lang="en-US" altLang="zh-CN" sz="2400" b="1" dirty="0"/>
              <a:t>SRS</a:t>
            </a:r>
            <a:r>
              <a:rPr lang="zh-CN" altLang="en-US" sz="2400" b="1" dirty="0"/>
              <a:t>文档页数：</a:t>
            </a:r>
            <a:r>
              <a:rPr lang="en-US" altLang="zh-CN" sz="2400" b="1" dirty="0"/>
              <a:t>221</a:t>
            </a:r>
            <a:r>
              <a:rPr lang="zh-CN" altLang="en-US" sz="2400" b="1" dirty="0"/>
              <a:t>页</a:t>
            </a:r>
          </a:p>
        </p:txBody>
      </p:sp>
      <p:sp>
        <p:nvSpPr>
          <p:cNvPr id="13" name="文本框 12"/>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26. </a:t>
            </a:r>
            <a:r>
              <a:rPr lang="zh-CN" altLang="en-US" b="0" u="none" dirty="0">
                <a:solidFill>
                  <a:srgbClr val="000000"/>
                </a:solidFill>
                <a:latin typeface="微软雅黑" charset="0"/>
                <a:ea typeface="微软雅黑" charset="0"/>
              </a:rPr>
              <a:t>提交的</a:t>
            </a:r>
            <a:r>
              <a:rPr lang="en-US" altLang="zh-CN" b="0" u="none" dirty="0">
                <a:solidFill>
                  <a:srgbClr val="000000"/>
                </a:solidFill>
                <a:latin typeface="微软雅黑" charset="0"/>
                <a:ea typeface="微软雅黑" charset="0"/>
              </a:rPr>
              <a:t>SRS</a:t>
            </a:r>
            <a:r>
              <a:rPr lang="zh-CN" altLang="en-US" b="0" u="none" dirty="0">
                <a:solidFill>
                  <a:srgbClr val="000000"/>
                </a:solidFill>
                <a:latin typeface="微软雅黑" charset="0"/>
                <a:ea typeface="微软雅黑" charset="0"/>
              </a:rPr>
              <a:t>在内容上是否完整？是否考虑了功能和非功能的需求？是否达到要求的下限？</a:t>
            </a:r>
          </a:p>
        </p:txBody>
      </p:sp>
      <p:sp>
        <p:nvSpPr>
          <p:cNvPr id="15" name="文本框 14"/>
          <p:cNvSpPr txBox="1"/>
          <p:nvPr/>
        </p:nvSpPr>
        <p:spPr>
          <a:xfrm>
            <a:off x="1229643" y="336312"/>
            <a:ext cx="6190252" cy="599057"/>
          </a:xfrm>
          <a:prstGeom prst="rect">
            <a:avLst/>
          </a:prstGeom>
          <a:noFill/>
        </p:spPr>
        <p:txBody>
          <a:bodyPr wrap="square">
            <a:noAutofit/>
          </a:bodyPr>
          <a:lstStyle/>
          <a:p>
            <a:r>
              <a:rPr lang="en-US" altLang="zh-CN" sz="3200" spc="400" dirty="0">
                <a:solidFill>
                  <a:schemeClr val="tx1">
                    <a:lumMod val="85000"/>
                    <a:lumOff val="15000"/>
                  </a:schemeClr>
                </a:solidFill>
                <a:cs typeface="+mn-ea"/>
                <a:sym typeface="+mn-lt"/>
              </a:rPr>
              <a:t>SRS</a:t>
            </a:r>
            <a:endParaRPr lang="zh-CN" altLang="en-US" sz="3200" spc="400" dirty="0">
              <a:solidFill>
                <a:schemeClr val="tx1">
                  <a:lumMod val="85000"/>
                  <a:lumOff val="15000"/>
                </a:schemeClr>
              </a:solidFill>
              <a:cs typeface="+mn-ea"/>
              <a:sym typeface="+mn-lt"/>
            </a:endParaRPr>
          </a:p>
        </p:txBody>
      </p:sp>
      <p:sp>
        <p:nvSpPr>
          <p:cNvPr id="2" name="文本框 1"/>
          <p:cNvSpPr txBox="1"/>
          <p:nvPr userDrawn="1"/>
        </p:nvSpPr>
        <p:spPr>
          <a:xfrm>
            <a:off x="3678746" y="1626550"/>
            <a:ext cx="3098800" cy="368300"/>
          </a:xfrm>
          <a:prstGeom prst="rect">
            <a:avLst/>
          </a:prstGeom>
        </p:spPr>
        <p:txBody>
          <a:bodyPr wrap="square" rtlCol="0">
            <a:spAutoFit/>
          </a:bodyPr>
          <a:lstStyle/>
          <a:p>
            <a:r>
              <a:rPr lang="zh-CN" altLang="en-US"/>
              <a:t>功能性需求：</a:t>
            </a:r>
          </a:p>
        </p:txBody>
      </p:sp>
      <p:sp>
        <p:nvSpPr>
          <p:cNvPr id="4" name="文本框 3"/>
          <p:cNvSpPr txBox="1"/>
          <p:nvPr userDrawn="1"/>
        </p:nvSpPr>
        <p:spPr>
          <a:xfrm>
            <a:off x="8187435" y="1836746"/>
            <a:ext cx="3098800" cy="368300"/>
          </a:xfrm>
          <a:prstGeom prst="rect">
            <a:avLst/>
          </a:prstGeom>
        </p:spPr>
        <p:txBody>
          <a:bodyPr wrap="square" rtlCol="0">
            <a:spAutoFit/>
          </a:bodyPr>
          <a:lstStyle/>
          <a:p>
            <a:r>
              <a:rPr lang="zh-CN" altLang="en-US"/>
              <a:t>非功能性需求：</a:t>
            </a:r>
          </a:p>
        </p:txBody>
      </p:sp>
      <p:sp>
        <p:nvSpPr>
          <p:cNvPr id="6" name="灯片编号占位符 5">
            <a:extLst>
              <a:ext uri="{FF2B5EF4-FFF2-40B4-BE49-F238E27FC236}">
                <a16:creationId xmlns:a16="http://schemas.microsoft.com/office/drawing/2014/main" id="{AA70ABE6-4E23-6B78-2B37-5CEADE0A6316}"/>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p:cNvPicPr>
            <a:picLocks noChangeAspect="1"/>
          </p:cNvPicPr>
          <p:nvPr/>
        </p:nvPicPr>
        <p:blipFill>
          <a:blip r:embed="rId3"/>
          <a:stretch>
            <a:fillRect/>
          </a:stretch>
        </p:blipFill>
        <p:spPr>
          <a:xfrm>
            <a:off x="932699" y="1836667"/>
            <a:ext cx="5570703" cy="937341"/>
          </a:xfrm>
          <a:prstGeom prst="rect">
            <a:avLst/>
          </a:prstGeom>
        </p:spPr>
      </p:pic>
      <p:pic>
        <p:nvPicPr>
          <p:cNvPr id="7" name="图片 6"/>
          <p:cNvPicPr>
            <a:picLocks noChangeAspect="1"/>
          </p:cNvPicPr>
          <p:nvPr/>
        </p:nvPicPr>
        <p:blipFill>
          <a:blip r:embed="rId4"/>
          <a:stretch>
            <a:fillRect/>
          </a:stretch>
        </p:blipFill>
        <p:spPr>
          <a:xfrm>
            <a:off x="7527662" y="1490566"/>
            <a:ext cx="2545301" cy="4488569"/>
          </a:xfrm>
          <a:prstGeom prst="rect">
            <a:avLst/>
          </a:prstGeom>
        </p:spPr>
      </p:pic>
      <p:pic>
        <p:nvPicPr>
          <p:cNvPr id="9" name="图片 8"/>
          <p:cNvPicPr>
            <a:picLocks noChangeAspect="1"/>
          </p:cNvPicPr>
          <p:nvPr/>
        </p:nvPicPr>
        <p:blipFill>
          <a:blip r:embed="rId5"/>
          <a:stretch>
            <a:fillRect/>
          </a:stretch>
        </p:blipFill>
        <p:spPr>
          <a:xfrm>
            <a:off x="1319512" y="3422952"/>
            <a:ext cx="4994202" cy="2551927"/>
          </a:xfrm>
          <a:prstGeom prst="rect">
            <a:avLst/>
          </a:prstGeom>
        </p:spPr>
      </p:pic>
      <p:sp>
        <p:nvSpPr>
          <p:cNvPr id="12" name="文本框 11"/>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27. SRS</a:t>
            </a:r>
            <a:r>
              <a:rPr lang="zh-CN" altLang="en-US" b="0" u="none" dirty="0">
                <a:solidFill>
                  <a:srgbClr val="000000"/>
                </a:solidFill>
                <a:latin typeface="微软雅黑" charset="0"/>
                <a:ea typeface="微软雅黑" charset="0"/>
              </a:rPr>
              <a:t>中是否对全部用户的需求进行了优先级排序？</a:t>
            </a:r>
          </a:p>
        </p:txBody>
      </p:sp>
      <p:sp>
        <p:nvSpPr>
          <p:cNvPr id="13" name="文本框 12"/>
          <p:cNvSpPr txBox="1"/>
          <p:nvPr/>
        </p:nvSpPr>
        <p:spPr>
          <a:xfrm>
            <a:off x="1229643" y="336312"/>
            <a:ext cx="6190252"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优先级排序</a:t>
            </a:r>
          </a:p>
        </p:txBody>
      </p:sp>
      <p:sp>
        <p:nvSpPr>
          <p:cNvPr id="2" name="灯片编号占位符 1">
            <a:extLst>
              <a:ext uri="{FF2B5EF4-FFF2-40B4-BE49-F238E27FC236}">
                <a16:creationId xmlns:a16="http://schemas.microsoft.com/office/drawing/2014/main" id="{1A5EEE8C-EED6-CADD-9234-E6E5BB93834A}"/>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149" y="374952"/>
            <a:ext cx="2537302" cy="5411507"/>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1510" y="704154"/>
            <a:ext cx="2070148" cy="6153467"/>
          </a:xfrm>
          <a:prstGeom prst="rect">
            <a:avLst/>
          </a:prstGeom>
        </p:spPr>
      </p:pic>
      <p:sp>
        <p:nvSpPr>
          <p:cNvPr id="13" name="文本框 12"/>
          <p:cNvSpPr txBox="1"/>
          <p:nvPr/>
        </p:nvSpPr>
        <p:spPr>
          <a:xfrm>
            <a:off x="1229643" y="336312"/>
            <a:ext cx="6190252"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优先级排序</a:t>
            </a:r>
          </a:p>
        </p:txBody>
      </p:sp>
      <p:sp>
        <p:nvSpPr>
          <p:cNvPr id="14" name="文本框 13"/>
          <p:cNvSpPr txBox="1"/>
          <p:nvPr/>
        </p:nvSpPr>
        <p:spPr>
          <a:xfrm>
            <a:off x="169333" y="1197429"/>
            <a:ext cx="3943048" cy="1040190"/>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28. </a:t>
            </a:r>
            <a:r>
              <a:rPr lang="zh-CN" altLang="en-US" b="0" u="none" dirty="0">
                <a:solidFill>
                  <a:srgbClr val="000000"/>
                </a:solidFill>
                <a:latin typeface="微软雅黑" charset="0"/>
                <a:ea typeface="微软雅黑" charset="0"/>
              </a:rPr>
              <a:t>需求优先级排序是否考虑了用户群的分类？是否存在需求冲突？怎样解决可能的需求冲突？</a:t>
            </a:r>
          </a:p>
        </p:txBody>
      </p:sp>
      <p:sp>
        <p:nvSpPr>
          <p:cNvPr id="2" name="文本框 1"/>
          <p:cNvSpPr txBox="1"/>
          <p:nvPr/>
        </p:nvSpPr>
        <p:spPr>
          <a:xfrm>
            <a:off x="6393108" y="5856497"/>
            <a:ext cx="5675273" cy="893330"/>
          </a:xfrm>
          <a:prstGeom prst="rect">
            <a:avLst/>
          </a:prstGeom>
          <a:noFill/>
        </p:spPr>
        <p:txBody>
          <a:bodyPr wrap="square" rtlCol="0">
            <a:noAutofit/>
          </a:bodyPr>
          <a:lstStyle/>
          <a:p>
            <a:r>
              <a:rPr lang="zh-CN" altLang="en-US" dirty="0"/>
              <a:t>参与优先级打分的用户代表有：</a:t>
            </a:r>
          </a:p>
          <a:p>
            <a:r>
              <a:rPr lang="zh-CN" altLang="en-US" dirty="0"/>
              <a:t>教师用户代表（胡隽老师）、学生用户代表（季雨林）、</a:t>
            </a:r>
          </a:p>
          <a:p>
            <a:r>
              <a:rPr lang="zh-CN" altLang="en-US" dirty="0"/>
              <a:t>游客代表（陆世航）、管理员代表（余佳秀）</a:t>
            </a:r>
          </a:p>
          <a:p>
            <a:endParaRPr lang="zh-CN" altLang="en-US" sz="2000" dirty="0"/>
          </a:p>
        </p:txBody>
      </p:sp>
      <p:sp>
        <p:nvSpPr>
          <p:cNvPr id="3" name="灯片编号占位符 2">
            <a:extLst>
              <a:ext uri="{FF2B5EF4-FFF2-40B4-BE49-F238E27FC236}">
                <a16:creationId xmlns:a16="http://schemas.microsoft.com/office/drawing/2014/main" id="{D9780E52-96EC-B021-0022-ABEDAD69E5BB}"/>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p:nvSpPr>
        <p:spPr>
          <a:xfrm>
            <a:off x="636459" y="2389797"/>
            <a:ext cx="11205034" cy="2553335"/>
          </a:xfrm>
          <a:prstGeom prst="rect">
            <a:avLst/>
          </a:prstGeom>
          <a:noFill/>
        </p:spPr>
        <p:txBody>
          <a:bodyPr wrap="square" rtlCol="0">
            <a:spAutoFit/>
          </a:bodyPr>
          <a:lstStyle/>
          <a:p>
            <a:r>
              <a:rPr lang="zh-CN" altLang="en-US" sz="2000" dirty="0"/>
              <a:t>冲突：学生用户提出想要在平台当中添加测试或者考试的内容。</a:t>
            </a:r>
          </a:p>
          <a:p>
            <a:r>
              <a:rPr lang="en-US" altLang="zh-CN" sz="2000" dirty="0"/>
              <a:t>	</a:t>
            </a:r>
            <a:r>
              <a:rPr lang="zh-CN" altLang="en-US" sz="2000" dirty="0"/>
              <a:t>  胡隽老师提出对教师界面功能的需求冲突：胡老师本人的意见不是非常建议添加本功能，首先测试或考试的功能不像看起来的那么简单，工作量还是很大的，而且现在已经有很多的平台可以做类似的事情，例如</a:t>
            </a:r>
            <a:r>
              <a:rPr lang="en-US" altLang="zh-CN" sz="2000" dirty="0"/>
              <a:t>PTA</a:t>
            </a:r>
            <a:r>
              <a:rPr lang="zh-CN" altLang="en-US" sz="2000" dirty="0"/>
              <a:t>、学在城院、雨课堂等。可以去了解一下，自行斟酌，本人不是非常提倡添加本功能。</a:t>
            </a:r>
          </a:p>
          <a:p>
            <a:endParaRPr lang="zh-CN" altLang="en-US" sz="2000" dirty="0"/>
          </a:p>
          <a:p>
            <a:endParaRPr lang="zh-CN" altLang="en-US" sz="2000" dirty="0"/>
          </a:p>
          <a:p>
            <a:r>
              <a:rPr lang="zh-CN" altLang="en-US" sz="2000" dirty="0"/>
              <a:t>解决方案：不提供测试或者考试的模块。</a:t>
            </a:r>
          </a:p>
        </p:txBody>
      </p:sp>
      <p:sp>
        <p:nvSpPr>
          <p:cNvPr id="11" name="文本框 10"/>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28. </a:t>
            </a:r>
            <a:r>
              <a:rPr lang="zh-CN" altLang="en-US" b="0" u="none" dirty="0">
                <a:solidFill>
                  <a:srgbClr val="000000"/>
                </a:solidFill>
                <a:latin typeface="微软雅黑" charset="0"/>
                <a:ea typeface="微软雅黑" charset="0"/>
              </a:rPr>
              <a:t>需求优先级排序是否考虑了用户群的分类？是否存在需求冲突？怎样解决可能的需求冲突？</a:t>
            </a:r>
          </a:p>
        </p:txBody>
      </p:sp>
      <p:sp>
        <p:nvSpPr>
          <p:cNvPr id="13" name="文本框 12"/>
          <p:cNvSpPr txBox="1"/>
          <p:nvPr/>
        </p:nvSpPr>
        <p:spPr>
          <a:xfrm>
            <a:off x="1229643" y="336312"/>
            <a:ext cx="6190252"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需求冲突</a:t>
            </a:r>
          </a:p>
        </p:txBody>
      </p:sp>
      <p:sp>
        <p:nvSpPr>
          <p:cNvPr id="2" name="灯片编号占位符 1">
            <a:extLst>
              <a:ext uri="{FF2B5EF4-FFF2-40B4-BE49-F238E27FC236}">
                <a16:creationId xmlns:a16="http://schemas.microsoft.com/office/drawing/2014/main" id="{72B313F7-4868-7208-80DA-8F45D07CCB12}"/>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p:cNvPicPr>
            <a:picLocks noChangeAspect="1"/>
          </p:cNvPicPr>
          <p:nvPr/>
        </p:nvPicPr>
        <p:blipFill>
          <a:blip r:embed="rId3"/>
          <a:stretch>
            <a:fillRect/>
          </a:stretch>
        </p:blipFill>
        <p:spPr>
          <a:xfrm>
            <a:off x="5864449" y="2417246"/>
            <a:ext cx="5029636" cy="4084674"/>
          </a:xfrm>
          <a:prstGeom prst="rect">
            <a:avLst/>
          </a:prstGeom>
        </p:spPr>
      </p:pic>
      <p:pic>
        <p:nvPicPr>
          <p:cNvPr id="7" name="图片 6"/>
          <p:cNvPicPr>
            <a:picLocks noChangeAspect="1"/>
          </p:cNvPicPr>
          <p:nvPr/>
        </p:nvPicPr>
        <p:blipFill>
          <a:blip r:embed="rId4"/>
          <a:stretch>
            <a:fillRect/>
          </a:stretch>
        </p:blipFill>
        <p:spPr>
          <a:xfrm>
            <a:off x="2380044" y="1839209"/>
            <a:ext cx="3063505" cy="4671465"/>
          </a:xfrm>
          <a:prstGeom prst="rect">
            <a:avLst/>
          </a:prstGeom>
        </p:spPr>
      </p:pic>
      <p:sp>
        <p:nvSpPr>
          <p:cNvPr id="8" name="文本框 7"/>
          <p:cNvSpPr txBox="1"/>
          <p:nvPr/>
        </p:nvSpPr>
        <p:spPr>
          <a:xfrm>
            <a:off x="420391" y="1387289"/>
            <a:ext cx="3331595" cy="725174"/>
          </a:xfrm>
          <a:prstGeom prst="rect">
            <a:avLst/>
          </a:prstGeom>
          <a:noFill/>
        </p:spPr>
        <p:txBody>
          <a:bodyPr wrap="square" rtlCol="0">
            <a:noAutofit/>
          </a:bodyPr>
          <a:lstStyle/>
          <a:p>
            <a:r>
              <a:rPr lang="zh-CN" altLang="en-US" sz="2000" b="1" dirty="0"/>
              <a:t>数据字典数据表总计：</a:t>
            </a:r>
            <a:r>
              <a:rPr lang="en-US" altLang="zh-CN" sz="2000" b="1" dirty="0"/>
              <a:t>55</a:t>
            </a:r>
            <a:r>
              <a:rPr lang="zh-CN" altLang="en-US" sz="2000" b="1" dirty="0"/>
              <a:t>个</a:t>
            </a:r>
          </a:p>
          <a:p>
            <a:r>
              <a:rPr lang="zh-CN" altLang="en-US" sz="2000" b="1" dirty="0"/>
              <a:t>页数：</a:t>
            </a:r>
            <a:r>
              <a:rPr lang="en-US" altLang="zh-CN" sz="2000" b="1" dirty="0"/>
              <a:t>16</a:t>
            </a:r>
            <a:r>
              <a:rPr lang="zh-CN" altLang="en-US" sz="2000" b="1" dirty="0"/>
              <a:t>页</a:t>
            </a:r>
          </a:p>
          <a:p>
            <a:endParaRPr lang="zh-CN" altLang="en-US" sz="2000" b="1" dirty="0"/>
          </a:p>
        </p:txBody>
      </p:sp>
      <p:sp>
        <p:nvSpPr>
          <p:cNvPr id="12" name="文本框 11"/>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29. SRS</a:t>
            </a:r>
            <a:r>
              <a:rPr lang="zh-CN" altLang="en-US" b="0" u="none" dirty="0">
                <a:solidFill>
                  <a:srgbClr val="000000"/>
                </a:solidFill>
                <a:latin typeface="微软雅黑" charset="0"/>
                <a:ea typeface="微软雅黑" charset="0"/>
              </a:rPr>
              <a:t>中是否包含了数据字典？定义的方法是否正确？内容是否完整、准确？</a:t>
            </a:r>
          </a:p>
        </p:txBody>
      </p:sp>
      <p:sp>
        <p:nvSpPr>
          <p:cNvPr id="13" name="文本框 12"/>
          <p:cNvSpPr txBox="1"/>
          <p:nvPr/>
        </p:nvSpPr>
        <p:spPr>
          <a:xfrm>
            <a:off x="1229643" y="336312"/>
            <a:ext cx="6190252" cy="599057"/>
          </a:xfrm>
          <a:prstGeom prst="rect">
            <a:avLst/>
          </a:prstGeom>
          <a:noFill/>
        </p:spPr>
        <p:txBody>
          <a:bodyPr wrap="square">
            <a:noAutofit/>
          </a:bodyPr>
          <a:lstStyle/>
          <a:p>
            <a:r>
              <a:rPr lang="zh-CN" altLang="en-US" sz="3200" dirty="0">
                <a:solidFill>
                  <a:srgbClr val="000000"/>
                </a:solidFill>
                <a:latin typeface="微软雅黑" charset="0"/>
                <a:ea typeface="微软雅黑" charset="0"/>
              </a:rPr>
              <a:t>数据字典</a:t>
            </a:r>
            <a:endParaRPr lang="zh-CN" altLang="en-US" sz="3200" spc="400" dirty="0">
              <a:solidFill>
                <a:schemeClr val="tx1">
                  <a:lumMod val="85000"/>
                  <a:lumOff val="15000"/>
                </a:schemeClr>
              </a:solidFill>
              <a:cs typeface="+mn-ea"/>
              <a:sym typeface="+mn-lt"/>
            </a:endParaRPr>
          </a:p>
        </p:txBody>
      </p:sp>
      <p:sp>
        <p:nvSpPr>
          <p:cNvPr id="2" name="灯片编号占位符 1">
            <a:extLst>
              <a:ext uri="{FF2B5EF4-FFF2-40B4-BE49-F238E27FC236}">
                <a16:creationId xmlns:a16="http://schemas.microsoft.com/office/drawing/2014/main" id="{2EE60877-B41D-6F93-4B77-9D04BEC94651}"/>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849822" y="1600014"/>
            <a:ext cx="1152880" cy="369332"/>
          </a:xfrm>
          <a:prstGeom prst="rect">
            <a:avLst/>
          </a:prstGeom>
          <a:noFill/>
        </p:spPr>
        <p:txBody>
          <a:bodyPr wrap="none" rtlCol="0">
            <a:spAutoFit/>
          </a:bodyPr>
          <a:lstStyle/>
          <a:p>
            <a:r>
              <a:rPr lang="zh-CN" altLang="en-US" dirty="0"/>
              <a:t>学生</a:t>
            </a:r>
            <a:r>
              <a:rPr lang="en-US" altLang="zh-CN" dirty="0"/>
              <a:t>ER</a:t>
            </a:r>
            <a:r>
              <a:rPr lang="zh-CN" altLang="en-US" dirty="0"/>
              <a:t>图</a:t>
            </a:r>
          </a:p>
        </p:txBody>
      </p:sp>
      <p:sp>
        <p:nvSpPr>
          <p:cNvPr id="12" name="文本框 11"/>
          <p:cNvSpPr txBox="1"/>
          <p:nvPr/>
        </p:nvSpPr>
        <p:spPr>
          <a:xfrm>
            <a:off x="7262248" y="1574555"/>
            <a:ext cx="1383712" cy="369332"/>
          </a:xfrm>
          <a:prstGeom prst="rect">
            <a:avLst/>
          </a:prstGeom>
          <a:noFill/>
        </p:spPr>
        <p:txBody>
          <a:bodyPr wrap="none" rtlCol="0">
            <a:spAutoFit/>
          </a:bodyPr>
          <a:lstStyle/>
          <a:p>
            <a:r>
              <a:rPr lang="zh-CN" altLang="en-US" dirty="0"/>
              <a:t>管理员</a:t>
            </a:r>
            <a:r>
              <a:rPr lang="en-US" altLang="zh-CN" dirty="0"/>
              <a:t>ER</a:t>
            </a:r>
            <a:r>
              <a:rPr lang="zh-CN" altLang="en-US" dirty="0"/>
              <a:t>图</a:t>
            </a:r>
          </a:p>
        </p:txBody>
      </p:sp>
      <p:sp>
        <p:nvSpPr>
          <p:cNvPr id="13" name="文本框 12"/>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30. </a:t>
            </a:r>
            <a:r>
              <a:rPr lang="zh-CN" altLang="en-US" b="0" u="none" dirty="0">
                <a:solidFill>
                  <a:srgbClr val="000000"/>
                </a:solidFill>
                <a:latin typeface="微软雅黑" charset="0"/>
                <a:ea typeface="微软雅黑" charset="0"/>
              </a:rPr>
              <a:t>是否在数据字典的基础上定义了</a:t>
            </a:r>
            <a:r>
              <a:rPr lang="en-US" altLang="zh-CN" b="0" u="none" dirty="0">
                <a:solidFill>
                  <a:srgbClr val="000000"/>
                </a:solidFill>
                <a:latin typeface="微软雅黑" charset="0"/>
                <a:ea typeface="微软雅黑" charset="0"/>
              </a:rPr>
              <a:t>ER</a:t>
            </a:r>
            <a:r>
              <a:rPr lang="zh-CN" altLang="en-US" b="0" u="none" dirty="0">
                <a:solidFill>
                  <a:srgbClr val="000000"/>
                </a:solidFill>
                <a:latin typeface="微软雅黑" charset="0"/>
                <a:ea typeface="微软雅黑" charset="0"/>
              </a:rPr>
              <a:t>图？准确吗？</a:t>
            </a:r>
          </a:p>
        </p:txBody>
      </p:sp>
      <p:sp>
        <p:nvSpPr>
          <p:cNvPr id="15" name="文本框 14"/>
          <p:cNvSpPr txBox="1"/>
          <p:nvPr/>
        </p:nvSpPr>
        <p:spPr>
          <a:xfrm>
            <a:off x="1229643" y="336312"/>
            <a:ext cx="6190252" cy="599057"/>
          </a:xfrm>
          <a:prstGeom prst="rect">
            <a:avLst/>
          </a:prstGeom>
          <a:noFill/>
        </p:spPr>
        <p:txBody>
          <a:bodyPr wrap="square">
            <a:noAutofit/>
          </a:bodyPr>
          <a:lstStyle/>
          <a:p>
            <a:r>
              <a:rPr lang="en-US" altLang="zh-CN" sz="3200" dirty="0">
                <a:solidFill>
                  <a:srgbClr val="000000"/>
                </a:solidFill>
                <a:latin typeface="微软雅黑" charset="0"/>
                <a:ea typeface="微软雅黑" charset="0"/>
              </a:rPr>
              <a:t>ER</a:t>
            </a:r>
            <a:r>
              <a:rPr lang="zh-CN" altLang="en-US" sz="3200" dirty="0">
                <a:solidFill>
                  <a:srgbClr val="000000"/>
                </a:solidFill>
                <a:latin typeface="微软雅黑" charset="0"/>
                <a:ea typeface="微软雅黑" charset="0"/>
              </a:rPr>
              <a:t>图</a:t>
            </a:r>
            <a:endParaRPr lang="zh-CN" altLang="en-US" sz="3200" spc="400" dirty="0">
              <a:solidFill>
                <a:schemeClr val="tx1">
                  <a:lumMod val="85000"/>
                  <a:lumOff val="15000"/>
                </a:schemeClr>
              </a:solidFill>
              <a:cs typeface="+mn-ea"/>
              <a:sym typeface="+mn-lt"/>
            </a:endParaRPr>
          </a:p>
        </p:txBody>
      </p:sp>
      <p:pic>
        <p:nvPicPr>
          <p:cNvPr id="3" name="图片 2" descr="upload_059021040"/>
          <p:cNvPicPr>
            <a:picLocks noChangeAspect="1"/>
          </p:cNvPicPr>
          <p:nvPr/>
        </p:nvPicPr>
        <p:blipFill>
          <a:blip r:embed="rId3"/>
          <a:stretch>
            <a:fillRect/>
          </a:stretch>
        </p:blipFill>
        <p:spPr>
          <a:xfrm>
            <a:off x="262744" y="2059914"/>
            <a:ext cx="5170804" cy="4330023"/>
          </a:xfrm>
          <a:prstGeom prst="rect">
            <a:avLst/>
          </a:prstGeom>
        </p:spPr>
      </p:pic>
      <p:pic>
        <p:nvPicPr>
          <p:cNvPr id="4" name="图片 3" descr="upload_839443014"/>
          <p:cNvPicPr>
            <a:picLocks noChangeAspect="1"/>
          </p:cNvPicPr>
          <p:nvPr/>
        </p:nvPicPr>
        <p:blipFill>
          <a:blip r:embed="rId4"/>
          <a:stretch>
            <a:fillRect/>
          </a:stretch>
        </p:blipFill>
        <p:spPr>
          <a:xfrm>
            <a:off x="5832920" y="2375207"/>
            <a:ext cx="5948527" cy="3699437"/>
          </a:xfrm>
          <a:prstGeom prst="rect">
            <a:avLst/>
          </a:prstGeom>
        </p:spPr>
      </p:pic>
      <p:sp>
        <p:nvSpPr>
          <p:cNvPr id="6" name="灯片编号占位符 5">
            <a:extLst>
              <a:ext uri="{FF2B5EF4-FFF2-40B4-BE49-F238E27FC236}">
                <a16:creationId xmlns:a16="http://schemas.microsoft.com/office/drawing/2014/main" id="{E256847D-667E-EBCD-5109-E2CFC27A28C6}"/>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790136" y="1772864"/>
            <a:ext cx="1154483" cy="369332"/>
          </a:xfrm>
          <a:prstGeom prst="rect">
            <a:avLst/>
          </a:prstGeom>
          <a:noFill/>
        </p:spPr>
        <p:txBody>
          <a:bodyPr wrap="none" rtlCol="0">
            <a:spAutoFit/>
          </a:bodyPr>
          <a:lstStyle/>
          <a:p>
            <a:r>
              <a:rPr lang="zh-CN" altLang="en-US" dirty="0"/>
              <a:t>教师</a:t>
            </a:r>
            <a:r>
              <a:rPr lang="en-US" altLang="zh-CN" dirty="0"/>
              <a:t>ER</a:t>
            </a:r>
            <a:r>
              <a:rPr lang="zh-CN" altLang="en-US" dirty="0"/>
              <a:t>图</a:t>
            </a:r>
          </a:p>
        </p:txBody>
      </p:sp>
      <p:sp>
        <p:nvSpPr>
          <p:cNvPr id="13" name="文本框 12"/>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30. </a:t>
            </a:r>
            <a:r>
              <a:rPr lang="zh-CN" altLang="en-US" b="0" u="none" dirty="0">
                <a:solidFill>
                  <a:srgbClr val="000000"/>
                </a:solidFill>
                <a:latin typeface="微软雅黑" charset="0"/>
                <a:ea typeface="微软雅黑" charset="0"/>
              </a:rPr>
              <a:t>是否在数据字典的基础上定义了</a:t>
            </a:r>
            <a:r>
              <a:rPr lang="en-US" altLang="zh-CN" b="0" u="none" dirty="0">
                <a:solidFill>
                  <a:srgbClr val="000000"/>
                </a:solidFill>
                <a:latin typeface="微软雅黑" charset="0"/>
                <a:ea typeface="微软雅黑" charset="0"/>
              </a:rPr>
              <a:t>ER</a:t>
            </a:r>
            <a:r>
              <a:rPr lang="zh-CN" altLang="en-US" b="0" u="none" dirty="0">
                <a:solidFill>
                  <a:srgbClr val="000000"/>
                </a:solidFill>
                <a:latin typeface="微软雅黑" charset="0"/>
                <a:ea typeface="微软雅黑" charset="0"/>
              </a:rPr>
              <a:t>图？准确吗？</a:t>
            </a:r>
          </a:p>
        </p:txBody>
      </p:sp>
      <p:sp>
        <p:nvSpPr>
          <p:cNvPr id="14" name="文本框 13"/>
          <p:cNvSpPr txBox="1"/>
          <p:nvPr/>
        </p:nvSpPr>
        <p:spPr>
          <a:xfrm>
            <a:off x="1229643" y="336312"/>
            <a:ext cx="6190252" cy="599057"/>
          </a:xfrm>
          <a:prstGeom prst="rect">
            <a:avLst/>
          </a:prstGeom>
          <a:noFill/>
        </p:spPr>
        <p:txBody>
          <a:bodyPr wrap="square">
            <a:noAutofit/>
          </a:bodyPr>
          <a:lstStyle/>
          <a:p>
            <a:r>
              <a:rPr lang="en-US" altLang="zh-CN" sz="3200" dirty="0">
                <a:solidFill>
                  <a:srgbClr val="000000"/>
                </a:solidFill>
                <a:latin typeface="微软雅黑" charset="0"/>
                <a:ea typeface="微软雅黑" charset="0"/>
              </a:rPr>
              <a:t>ER</a:t>
            </a:r>
            <a:r>
              <a:rPr lang="zh-CN" altLang="en-US" sz="3200" dirty="0">
                <a:solidFill>
                  <a:srgbClr val="000000"/>
                </a:solidFill>
                <a:latin typeface="微软雅黑" charset="0"/>
                <a:ea typeface="微软雅黑" charset="0"/>
              </a:rPr>
              <a:t>图</a:t>
            </a:r>
            <a:endParaRPr lang="zh-CN" altLang="en-US" sz="3200" spc="400" dirty="0">
              <a:solidFill>
                <a:schemeClr val="tx1">
                  <a:lumMod val="85000"/>
                  <a:lumOff val="15000"/>
                </a:schemeClr>
              </a:solidFill>
              <a:cs typeface="+mn-ea"/>
              <a:sym typeface="+mn-lt"/>
            </a:endParaRPr>
          </a:p>
        </p:txBody>
      </p:sp>
      <p:pic>
        <p:nvPicPr>
          <p:cNvPr id="3" name="图片 2" descr="upload_443268546"/>
          <p:cNvPicPr>
            <a:picLocks noChangeAspect="1"/>
          </p:cNvPicPr>
          <p:nvPr/>
        </p:nvPicPr>
        <p:blipFill>
          <a:blip r:embed="rId3"/>
          <a:stretch>
            <a:fillRect/>
          </a:stretch>
        </p:blipFill>
        <p:spPr>
          <a:xfrm>
            <a:off x="6410957" y="1702582"/>
            <a:ext cx="6043115" cy="4193396"/>
          </a:xfrm>
          <a:prstGeom prst="rect">
            <a:avLst/>
          </a:prstGeom>
        </p:spPr>
      </p:pic>
      <p:sp>
        <p:nvSpPr>
          <p:cNvPr id="6" name="文本框 5"/>
          <p:cNvSpPr txBox="1"/>
          <p:nvPr userDrawn="1"/>
        </p:nvSpPr>
        <p:spPr>
          <a:xfrm>
            <a:off x="7514810" y="1227179"/>
            <a:ext cx="3098800" cy="368300"/>
          </a:xfrm>
          <a:prstGeom prst="rect">
            <a:avLst/>
          </a:prstGeom>
        </p:spPr>
        <p:txBody>
          <a:bodyPr wrap="square" rtlCol="0">
            <a:spAutoFit/>
          </a:bodyPr>
          <a:lstStyle/>
          <a:p>
            <a:r>
              <a:rPr lang="zh-CN" altLang="en-US"/>
              <a:t>放大后的局部：</a:t>
            </a:r>
          </a:p>
        </p:txBody>
      </p:sp>
      <p:pic>
        <p:nvPicPr>
          <p:cNvPr id="7" name="图片 6" descr="upload_677323360"/>
          <p:cNvPicPr>
            <a:picLocks noChangeAspect="1"/>
          </p:cNvPicPr>
          <p:nvPr/>
        </p:nvPicPr>
        <p:blipFill>
          <a:blip r:embed="rId4"/>
          <a:stretch>
            <a:fillRect/>
          </a:stretch>
        </p:blipFill>
        <p:spPr>
          <a:xfrm>
            <a:off x="525488" y="2196541"/>
            <a:ext cx="5633234" cy="4477160"/>
          </a:xfrm>
          <a:prstGeom prst="rect">
            <a:avLst/>
          </a:prstGeom>
        </p:spPr>
      </p:pic>
      <p:sp>
        <p:nvSpPr>
          <p:cNvPr id="4" name="灯片编号占位符 3">
            <a:extLst>
              <a:ext uri="{FF2B5EF4-FFF2-40B4-BE49-F238E27FC236}">
                <a16:creationId xmlns:a16="http://schemas.microsoft.com/office/drawing/2014/main" id="{FD4F905D-C505-B5DA-1FF8-069C74EFE9DF}"/>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2" name="文本框 11"/>
          <p:cNvSpPr txBox="1"/>
          <p:nvPr/>
        </p:nvSpPr>
        <p:spPr>
          <a:xfrm>
            <a:off x="1231545" y="1730825"/>
            <a:ext cx="1154483" cy="369332"/>
          </a:xfrm>
          <a:prstGeom prst="rect">
            <a:avLst/>
          </a:prstGeom>
          <a:noFill/>
        </p:spPr>
        <p:txBody>
          <a:bodyPr wrap="none" rtlCol="0">
            <a:spAutoFit/>
          </a:bodyPr>
          <a:lstStyle/>
          <a:p>
            <a:r>
              <a:rPr lang="zh-CN" altLang="en-US" dirty="0"/>
              <a:t>游客</a:t>
            </a:r>
            <a:r>
              <a:rPr lang="en-US" altLang="zh-CN" dirty="0"/>
              <a:t>ER</a:t>
            </a:r>
            <a:r>
              <a:rPr lang="zh-CN" altLang="en-US" dirty="0"/>
              <a:t>图</a:t>
            </a:r>
          </a:p>
        </p:txBody>
      </p:sp>
      <p:sp>
        <p:nvSpPr>
          <p:cNvPr id="13" name="文本框 12"/>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30. </a:t>
            </a:r>
            <a:r>
              <a:rPr lang="zh-CN" altLang="en-US" b="0" u="none" dirty="0">
                <a:solidFill>
                  <a:srgbClr val="000000"/>
                </a:solidFill>
                <a:latin typeface="微软雅黑" charset="0"/>
                <a:ea typeface="微软雅黑" charset="0"/>
              </a:rPr>
              <a:t>是否在数据字典的基础上定义了</a:t>
            </a:r>
            <a:r>
              <a:rPr lang="en-US" altLang="zh-CN" b="0" u="none" dirty="0">
                <a:solidFill>
                  <a:srgbClr val="000000"/>
                </a:solidFill>
                <a:latin typeface="微软雅黑" charset="0"/>
                <a:ea typeface="微软雅黑" charset="0"/>
              </a:rPr>
              <a:t>ER</a:t>
            </a:r>
            <a:r>
              <a:rPr lang="zh-CN" altLang="en-US" b="0" u="none" dirty="0">
                <a:solidFill>
                  <a:srgbClr val="000000"/>
                </a:solidFill>
                <a:latin typeface="微软雅黑" charset="0"/>
                <a:ea typeface="微软雅黑" charset="0"/>
              </a:rPr>
              <a:t>图？准确吗？</a:t>
            </a:r>
          </a:p>
        </p:txBody>
      </p:sp>
      <p:sp>
        <p:nvSpPr>
          <p:cNvPr id="14" name="文本框 13"/>
          <p:cNvSpPr txBox="1"/>
          <p:nvPr/>
        </p:nvSpPr>
        <p:spPr>
          <a:xfrm>
            <a:off x="1229643" y="336312"/>
            <a:ext cx="6190252" cy="599057"/>
          </a:xfrm>
          <a:prstGeom prst="rect">
            <a:avLst/>
          </a:prstGeom>
          <a:noFill/>
        </p:spPr>
        <p:txBody>
          <a:bodyPr wrap="square">
            <a:noAutofit/>
          </a:bodyPr>
          <a:lstStyle/>
          <a:p>
            <a:r>
              <a:rPr lang="en-US" altLang="zh-CN" sz="3200" dirty="0">
                <a:solidFill>
                  <a:srgbClr val="000000"/>
                </a:solidFill>
                <a:latin typeface="微软雅黑" charset="0"/>
                <a:ea typeface="微软雅黑" charset="0"/>
              </a:rPr>
              <a:t>ER</a:t>
            </a:r>
            <a:r>
              <a:rPr lang="zh-CN" altLang="en-US" sz="3200" dirty="0">
                <a:solidFill>
                  <a:srgbClr val="000000"/>
                </a:solidFill>
                <a:latin typeface="微软雅黑" charset="0"/>
                <a:ea typeface="微软雅黑" charset="0"/>
              </a:rPr>
              <a:t>图</a:t>
            </a:r>
            <a:endParaRPr lang="zh-CN" altLang="en-US" sz="3200" spc="400" dirty="0">
              <a:solidFill>
                <a:schemeClr val="tx1">
                  <a:lumMod val="85000"/>
                  <a:lumOff val="15000"/>
                </a:schemeClr>
              </a:solidFill>
              <a:cs typeface="+mn-ea"/>
              <a:sym typeface="+mn-lt"/>
            </a:endParaRPr>
          </a:p>
        </p:txBody>
      </p:sp>
      <p:pic>
        <p:nvPicPr>
          <p:cNvPr id="6" name="图片 5" descr="upload_592187600"/>
          <p:cNvPicPr>
            <a:picLocks noChangeAspect="1"/>
          </p:cNvPicPr>
          <p:nvPr/>
        </p:nvPicPr>
        <p:blipFill>
          <a:blip r:embed="rId3"/>
          <a:stretch>
            <a:fillRect/>
          </a:stretch>
        </p:blipFill>
        <p:spPr>
          <a:xfrm>
            <a:off x="2764068" y="1734111"/>
            <a:ext cx="5086726" cy="4361552"/>
          </a:xfrm>
          <a:prstGeom prst="rect">
            <a:avLst/>
          </a:prstGeom>
        </p:spPr>
      </p:pic>
      <p:sp>
        <p:nvSpPr>
          <p:cNvPr id="2" name="灯片编号占位符 1">
            <a:extLst>
              <a:ext uri="{FF2B5EF4-FFF2-40B4-BE49-F238E27FC236}">
                <a16:creationId xmlns:a16="http://schemas.microsoft.com/office/drawing/2014/main" id="{60A71456-5525-F396-D416-AB3917EAFFFA}"/>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128447" y="733562"/>
            <a:ext cx="10162358" cy="368300"/>
          </a:xfrm>
          <a:prstGeom prst="rect">
            <a:avLst/>
          </a:prstGeom>
          <a:noFill/>
        </p:spPr>
        <p:txBody>
          <a:bodyPr wrap="square">
            <a:spAutoFit/>
          </a:bodyPr>
          <a:lstStyle/>
          <a:p>
            <a:r>
              <a:rPr spc="400" dirty="0">
                <a:solidFill>
                  <a:schemeClr val="tx1">
                    <a:lumMod val="85000"/>
                    <a:lumOff val="15000"/>
                  </a:schemeClr>
                </a:solidFill>
                <a:cs typeface="+mn-ea"/>
                <a:sym typeface="+mn-lt"/>
              </a:rPr>
              <a:t>2. 总体上，是否完成了大作业要求的全部的里程碑任务？是否按时提交？</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4" name="图片 3" descr="upload_782179647"/>
          <p:cNvPicPr>
            <a:picLocks noChangeAspect="1"/>
          </p:cNvPicPr>
          <p:nvPr/>
        </p:nvPicPr>
        <p:blipFill>
          <a:blip r:embed="rId3"/>
          <a:stretch>
            <a:fillRect/>
          </a:stretch>
        </p:blipFill>
        <p:spPr>
          <a:xfrm>
            <a:off x="662115" y="1450348"/>
            <a:ext cx="5254882" cy="2637951"/>
          </a:xfrm>
          <a:prstGeom prst="rect">
            <a:avLst/>
          </a:prstGeom>
        </p:spPr>
      </p:pic>
      <p:pic>
        <p:nvPicPr>
          <p:cNvPr id="7" name="图片 6" descr="upload_268196049"/>
          <p:cNvPicPr>
            <a:picLocks noChangeAspect="1"/>
          </p:cNvPicPr>
          <p:nvPr/>
        </p:nvPicPr>
        <p:blipFill>
          <a:blip r:embed="rId4"/>
          <a:stretch>
            <a:fillRect/>
          </a:stretch>
        </p:blipFill>
        <p:spPr>
          <a:xfrm>
            <a:off x="6064134" y="1965326"/>
            <a:ext cx="5780371" cy="1208623"/>
          </a:xfrm>
          <a:prstGeom prst="rect">
            <a:avLst/>
          </a:prstGeom>
        </p:spPr>
      </p:pic>
      <p:pic>
        <p:nvPicPr>
          <p:cNvPr id="2" name="图片 1" descr="upload_949131616"/>
          <p:cNvPicPr>
            <a:picLocks noChangeAspect="1"/>
          </p:cNvPicPr>
          <p:nvPr/>
        </p:nvPicPr>
        <p:blipFill>
          <a:blip r:embed="rId5"/>
          <a:stretch>
            <a:fillRect/>
          </a:stretch>
        </p:blipFill>
        <p:spPr>
          <a:xfrm>
            <a:off x="746193" y="4414101"/>
            <a:ext cx="10688431" cy="336312"/>
          </a:xfrm>
          <a:prstGeom prst="rect">
            <a:avLst/>
          </a:prstGeom>
        </p:spPr>
      </p:pic>
      <p:pic>
        <p:nvPicPr>
          <p:cNvPr id="3" name="图片 2" descr="upload_296755821"/>
          <p:cNvPicPr>
            <a:picLocks noChangeAspect="1"/>
          </p:cNvPicPr>
          <p:nvPr/>
        </p:nvPicPr>
        <p:blipFill>
          <a:blip r:embed="rId6"/>
          <a:stretch>
            <a:fillRect/>
          </a:stretch>
        </p:blipFill>
        <p:spPr>
          <a:xfrm>
            <a:off x="746193" y="4750414"/>
            <a:ext cx="10709451" cy="1250662"/>
          </a:xfrm>
          <a:prstGeom prst="rect">
            <a:avLst/>
          </a:prstGeom>
        </p:spPr>
      </p:pic>
      <p:sp>
        <p:nvSpPr>
          <p:cNvPr id="8" name="灯片编号占位符 7">
            <a:extLst>
              <a:ext uri="{FF2B5EF4-FFF2-40B4-BE49-F238E27FC236}">
                <a16:creationId xmlns:a16="http://schemas.microsoft.com/office/drawing/2014/main" id="{A4A11058-D6F7-E3A7-2209-2F99FC37C75E}"/>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p:nvSpPr>
        <p:spPr>
          <a:xfrm>
            <a:off x="1180267" y="2108718"/>
            <a:ext cx="10162358" cy="3477875"/>
          </a:xfrm>
          <a:prstGeom prst="rect">
            <a:avLst/>
          </a:prstGeom>
          <a:noFill/>
        </p:spPr>
        <p:txBody>
          <a:bodyPr wrap="square" rtlCol="0">
            <a:spAutoFit/>
          </a:bodyPr>
          <a:lstStyle/>
          <a:p>
            <a:r>
              <a:rPr lang="zh-CN" altLang="en-US" sz="2000" dirty="0"/>
              <a:t>实现环境：</a:t>
            </a:r>
          </a:p>
          <a:p>
            <a:r>
              <a:rPr lang="zh-CN" altLang="en-US" sz="2000" dirty="0"/>
              <a:t>	文档撰写及</a:t>
            </a:r>
            <a:r>
              <a:rPr lang="en-US" altLang="zh-CN" sz="2000" dirty="0"/>
              <a:t>PPT</a:t>
            </a:r>
            <a:r>
              <a:rPr lang="zh-CN" altLang="en-US" sz="2000" dirty="0"/>
              <a:t>制作：</a:t>
            </a:r>
            <a:r>
              <a:rPr lang="en-US" altLang="zh-CN" sz="2000" dirty="0"/>
              <a:t>Microsoft Office</a:t>
            </a:r>
            <a:r>
              <a:rPr lang="zh-CN" altLang="en-US" sz="2000" dirty="0"/>
              <a:t>、</a:t>
            </a:r>
            <a:r>
              <a:rPr lang="en-US" altLang="zh-CN" sz="2000" dirty="0"/>
              <a:t>WPS</a:t>
            </a:r>
          </a:p>
          <a:p>
            <a:r>
              <a:rPr lang="en-US" altLang="zh-CN" sz="2000" dirty="0"/>
              <a:t>	</a:t>
            </a:r>
            <a:r>
              <a:rPr lang="zh-CN" altLang="en-US" sz="2000" dirty="0"/>
              <a:t>原型制作工具：墨刀</a:t>
            </a:r>
          </a:p>
          <a:p>
            <a:r>
              <a:rPr lang="zh-CN" altLang="en-US" sz="2000" dirty="0"/>
              <a:t>	配置管理工具：</a:t>
            </a:r>
            <a:r>
              <a:rPr lang="en-US" altLang="zh-CN" sz="2000" dirty="0" err="1"/>
              <a:t>Github</a:t>
            </a:r>
            <a:endParaRPr lang="en-US" altLang="zh-CN" sz="2000" dirty="0"/>
          </a:p>
          <a:p>
            <a:r>
              <a:rPr lang="en-US" altLang="zh-CN" sz="2000" dirty="0"/>
              <a:t>	UML</a:t>
            </a:r>
            <a:r>
              <a:rPr lang="zh-CN" altLang="en-US" sz="2000" dirty="0"/>
              <a:t>工具：</a:t>
            </a:r>
            <a:r>
              <a:rPr lang="en-US" altLang="zh-CN" sz="2000" dirty="0" err="1"/>
              <a:t>ProcessOn</a:t>
            </a:r>
            <a:endParaRPr lang="en-US" altLang="zh-CN" sz="2000" dirty="0"/>
          </a:p>
          <a:p>
            <a:r>
              <a:rPr lang="en-US" altLang="zh-CN" sz="2000" dirty="0"/>
              <a:t>	ER</a:t>
            </a:r>
            <a:r>
              <a:rPr lang="zh-CN" altLang="en-US" sz="2000" dirty="0"/>
              <a:t>图制作：</a:t>
            </a:r>
            <a:r>
              <a:rPr lang="en-US" altLang="zh-CN" sz="2000" dirty="0" err="1"/>
              <a:t>PowerDesigner</a:t>
            </a:r>
            <a:r>
              <a:rPr lang="zh-CN" altLang="en-US" sz="2000" dirty="0"/>
              <a:t>、</a:t>
            </a:r>
            <a:r>
              <a:rPr lang="en-US" altLang="zh-CN" sz="2000" dirty="0" err="1"/>
              <a:t>ProcessOn</a:t>
            </a:r>
            <a:endParaRPr lang="en-US" altLang="zh-CN" sz="2000" dirty="0"/>
          </a:p>
          <a:p>
            <a:r>
              <a:rPr lang="zh-CN" altLang="en-US" sz="2000" dirty="0"/>
              <a:t>运行环境：</a:t>
            </a:r>
          </a:p>
          <a:p>
            <a:r>
              <a:rPr lang="en-US" altLang="zh-CN" sz="2000" dirty="0"/>
              <a:t>	</a:t>
            </a:r>
            <a:r>
              <a:rPr lang="zh-CN" altLang="en-US" sz="2000" dirty="0"/>
              <a:t>客户端：允许用户使用苹果手机、安卓手机、能使用浏览器的</a:t>
            </a:r>
            <a:r>
              <a:rPr lang="en-US" altLang="zh-CN" sz="2000" dirty="0"/>
              <a:t>PC</a:t>
            </a:r>
            <a:r>
              <a:rPr lang="zh-CN" altLang="en-US" sz="2000" dirty="0"/>
              <a:t>机从互联</a:t>
            </a:r>
            <a:r>
              <a:rPr lang="en-US" altLang="zh-CN" sz="2000" dirty="0"/>
              <a:t>	</a:t>
            </a:r>
            <a:r>
              <a:rPr lang="zh-CN" altLang="en-US" sz="2000" dirty="0"/>
              <a:t>网连接</a:t>
            </a:r>
            <a:r>
              <a:rPr lang="en-US" altLang="zh-CN" sz="2000" dirty="0"/>
              <a:t>	</a:t>
            </a:r>
            <a:r>
              <a:rPr lang="zh-CN" altLang="en-US" sz="2000" dirty="0"/>
              <a:t>使用火狐浏览器、谷歌浏览器或其他浏览器进行访问；</a:t>
            </a:r>
          </a:p>
          <a:p>
            <a:r>
              <a:rPr lang="en-US" altLang="zh-CN" sz="2000" dirty="0"/>
              <a:t>	</a:t>
            </a:r>
            <a:r>
              <a:rPr lang="zh-CN" altLang="en-US" sz="2000" dirty="0"/>
              <a:t>管理端：允许管理员使用火狐浏览器、谷歌浏览器或其他浏览器访问；</a:t>
            </a:r>
          </a:p>
          <a:p>
            <a:r>
              <a:rPr lang="en-US" altLang="zh-CN" sz="2000" dirty="0"/>
              <a:t>	</a:t>
            </a:r>
            <a:r>
              <a:rPr lang="zh-CN" altLang="en-US" sz="2000" dirty="0"/>
              <a:t>服务器端：阿里云服务器</a:t>
            </a:r>
            <a:r>
              <a:rPr lang="en-US" altLang="zh-CN" sz="2000" dirty="0"/>
              <a:t>1</a:t>
            </a:r>
            <a:r>
              <a:rPr lang="zh-CN" altLang="en-US" sz="2000" dirty="0"/>
              <a:t>核</a:t>
            </a:r>
            <a:r>
              <a:rPr lang="en-US" altLang="zh-CN" sz="2000" dirty="0"/>
              <a:t>2G</a:t>
            </a:r>
            <a:r>
              <a:rPr lang="zh-CN" altLang="en-US" sz="2000" dirty="0"/>
              <a:t>内存</a:t>
            </a:r>
            <a:r>
              <a:rPr lang="en-US" altLang="zh-CN" sz="2000" dirty="0"/>
              <a:t>40GB</a:t>
            </a:r>
            <a:r>
              <a:rPr lang="zh-CN" altLang="en-US" sz="2000" dirty="0"/>
              <a:t>硬盘，</a:t>
            </a:r>
            <a:r>
              <a:rPr lang="en-US" altLang="zh-CN" sz="2000" dirty="0"/>
              <a:t>1Mb</a:t>
            </a:r>
            <a:r>
              <a:rPr lang="zh-CN" altLang="en-US" sz="2000" dirty="0"/>
              <a:t>的带宽。</a:t>
            </a:r>
          </a:p>
        </p:txBody>
      </p:sp>
      <p:sp>
        <p:nvSpPr>
          <p:cNvPr id="10" name="文本框 9"/>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31. SRS</a:t>
            </a:r>
            <a:r>
              <a:rPr lang="zh-CN" altLang="en-US" b="0" u="none" dirty="0">
                <a:solidFill>
                  <a:srgbClr val="000000"/>
                </a:solidFill>
                <a:latin typeface="微软雅黑" charset="0"/>
                <a:ea typeface="微软雅黑" charset="0"/>
              </a:rPr>
              <a:t>中是否对定义了系统的实现环境？运行环境？</a:t>
            </a:r>
          </a:p>
        </p:txBody>
      </p:sp>
      <p:sp>
        <p:nvSpPr>
          <p:cNvPr id="11" name="文本框 10"/>
          <p:cNvSpPr txBox="1"/>
          <p:nvPr/>
        </p:nvSpPr>
        <p:spPr>
          <a:xfrm>
            <a:off x="1229643" y="336312"/>
            <a:ext cx="6190252" cy="599057"/>
          </a:xfrm>
          <a:prstGeom prst="rect">
            <a:avLst/>
          </a:prstGeom>
          <a:noFill/>
        </p:spPr>
        <p:txBody>
          <a:bodyPr wrap="square">
            <a:noAutofit/>
          </a:bodyPr>
          <a:lstStyle/>
          <a:p>
            <a:r>
              <a:rPr lang="en-US" altLang="zh-CN" sz="3200" dirty="0">
                <a:solidFill>
                  <a:srgbClr val="000000"/>
                </a:solidFill>
                <a:latin typeface="微软雅黑" charset="0"/>
                <a:ea typeface="微软雅黑" charset="0"/>
              </a:rPr>
              <a:t>SRS</a:t>
            </a:r>
            <a:endParaRPr lang="zh-CN" altLang="en-US" sz="3200" spc="400" dirty="0">
              <a:solidFill>
                <a:schemeClr val="tx1">
                  <a:lumMod val="85000"/>
                  <a:lumOff val="15000"/>
                </a:schemeClr>
              </a:solidFill>
              <a:cs typeface="+mn-ea"/>
              <a:sym typeface="+mn-lt"/>
            </a:endParaRPr>
          </a:p>
        </p:txBody>
      </p:sp>
      <p:sp>
        <p:nvSpPr>
          <p:cNvPr id="2" name="灯片编号占位符 1">
            <a:extLst>
              <a:ext uri="{FF2B5EF4-FFF2-40B4-BE49-F238E27FC236}">
                <a16:creationId xmlns:a16="http://schemas.microsoft.com/office/drawing/2014/main" id="{004671AD-A780-80B5-5F88-AD05457BE072}"/>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6190252"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连接和索引</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descr="upload_091677979"/>
          <p:cNvPicPr>
            <a:picLocks noChangeAspect="1"/>
          </p:cNvPicPr>
          <p:nvPr/>
        </p:nvPicPr>
        <p:blipFill>
          <a:blip r:embed="rId3"/>
          <a:stretch>
            <a:fillRect/>
          </a:stretch>
        </p:blipFill>
        <p:spPr>
          <a:xfrm>
            <a:off x="746193" y="1839209"/>
            <a:ext cx="5433548" cy="3184459"/>
          </a:xfrm>
          <a:prstGeom prst="rect">
            <a:avLst/>
          </a:prstGeom>
        </p:spPr>
      </p:pic>
      <p:pic>
        <p:nvPicPr>
          <p:cNvPr id="3" name="图片 2" descr="upload_146261603"/>
          <p:cNvPicPr>
            <a:picLocks noChangeAspect="1"/>
          </p:cNvPicPr>
          <p:nvPr/>
        </p:nvPicPr>
        <p:blipFill>
          <a:blip r:embed="rId4"/>
          <a:stretch>
            <a:fillRect/>
          </a:stretch>
        </p:blipFill>
        <p:spPr>
          <a:xfrm>
            <a:off x="6179742" y="2375207"/>
            <a:ext cx="5107746" cy="2112463"/>
          </a:xfrm>
          <a:prstGeom prst="rect">
            <a:avLst/>
          </a:prstGeom>
        </p:spPr>
      </p:pic>
      <p:sp>
        <p:nvSpPr>
          <p:cNvPr id="2" name="文本框 1"/>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32.SRS</a:t>
            </a:r>
            <a:r>
              <a:rPr lang="zh-CN" b="0" u="none">
                <a:solidFill>
                  <a:srgbClr val="000000"/>
                </a:solidFill>
                <a:latin typeface="微软雅黑" charset="0"/>
                <a:ea typeface="微软雅黑" charset="0"/>
              </a:rPr>
              <a:t>中是否对各类用户的需求表明了来源？各部分之间是否建立了链接关系或索引关系？</a:t>
            </a:r>
            <a:endParaRPr lang="zh-CN" altLang="en-US">
              <a:latin typeface="微软雅黑" charset="0"/>
              <a:ea typeface="微软雅黑" charset="0"/>
            </a:endParaRPr>
          </a:p>
        </p:txBody>
      </p:sp>
      <p:sp>
        <p:nvSpPr>
          <p:cNvPr id="7" name="灯片编号占位符 6">
            <a:extLst>
              <a:ext uri="{FF2B5EF4-FFF2-40B4-BE49-F238E27FC236}">
                <a16:creationId xmlns:a16="http://schemas.microsoft.com/office/drawing/2014/main" id="{64EC6FAF-8293-F811-4668-29B318B31E90}"/>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4" y="1848363"/>
            <a:ext cx="5900640" cy="3796658"/>
          </a:xfrm>
          <a:prstGeom prst="rect">
            <a:avLst/>
          </a:prstGeom>
        </p:spPr>
      </p:pic>
      <p:sp>
        <p:nvSpPr>
          <p:cNvPr id="12" name="文本框 11"/>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33. </a:t>
            </a:r>
            <a:r>
              <a:rPr lang="zh-CN" altLang="en-US" b="0" u="none" dirty="0">
                <a:solidFill>
                  <a:srgbClr val="000000"/>
                </a:solidFill>
                <a:latin typeface="微软雅黑" charset="0"/>
                <a:ea typeface="微软雅黑" charset="0"/>
              </a:rPr>
              <a:t>针对需求的复杂关节，是否使用了</a:t>
            </a:r>
            <a:r>
              <a:rPr lang="en-US" altLang="zh-CN" b="0" u="none" dirty="0">
                <a:solidFill>
                  <a:srgbClr val="000000"/>
                </a:solidFill>
                <a:latin typeface="微软雅黑" charset="0"/>
                <a:ea typeface="微软雅黑" charset="0"/>
              </a:rPr>
              <a:t>UML</a:t>
            </a:r>
            <a:r>
              <a:rPr lang="zh-CN" altLang="en-US" b="0" u="none" dirty="0">
                <a:solidFill>
                  <a:srgbClr val="000000"/>
                </a:solidFill>
                <a:latin typeface="微软雅黑" charset="0"/>
                <a:ea typeface="微软雅黑" charset="0"/>
              </a:rPr>
              <a:t>工具进行了进一步的需求分析说明？具体是什么？</a:t>
            </a:r>
          </a:p>
        </p:txBody>
      </p:sp>
      <p:sp>
        <p:nvSpPr>
          <p:cNvPr id="13" name="文本框 12"/>
          <p:cNvSpPr txBox="1"/>
          <p:nvPr/>
        </p:nvSpPr>
        <p:spPr>
          <a:xfrm>
            <a:off x="1229643" y="336312"/>
            <a:ext cx="6190252" cy="599057"/>
          </a:xfrm>
          <a:prstGeom prst="rect">
            <a:avLst/>
          </a:prstGeom>
          <a:noFill/>
        </p:spPr>
        <p:txBody>
          <a:bodyPr wrap="square">
            <a:noAutofit/>
          </a:bodyPr>
          <a:lstStyle/>
          <a:p>
            <a:r>
              <a:rPr lang="en-US" altLang="zh-CN" sz="3200" dirty="0">
                <a:solidFill>
                  <a:srgbClr val="000000"/>
                </a:solidFill>
                <a:latin typeface="微软雅黑" charset="0"/>
                <a:ea typeface="微软雅黑" charset="0"/>
              </a:rPr>
              <a:t>SRS</a:t>
            </a:r>
            <a:endParaRPr lang="zh-CN" altLang="en-US" sz="3200" spc="400" dirty="0">
              <a:solidFill>
                <a:schemeClr val="tx1">
                  <a:lumMod val="85000"/>
                  <a:lumOff val="15000"/>
                </a:schemeClr>
              </a:solidFill>
              <a:cs typeface="+mn-ea"/>
              <a:sym typeface="+mn-lt"/>
            </a:endParaRPr>
          </a:p>
        </p:txBody>
      </p:sp>
      <p:sp>
        <p:nvSpPr>
          <p:cNvPr id="2" name="文本框 1"/>
          <p:cNvSpPr txBox="1"/>
          <p:nvPr userDrawn="1"/>
        </p:nvSpPr>
        <p:spPr>
          <a:xfrm>
            <a:off x="786190" y="1536095"/>
            <a:ext cx="3098800" cy="368300"/>
          </a:xfrm>
          <a:prstGeom prst="rect">
            <a:avLst/>
          </a:prstGeom>
        </p:spPr>
        <p:txBody>
          <a:bodyPr wrap="square" rtlCol="0">
            <a:spAutoFit/>
          </a:bodyPr>
          <a:lstStyle/>
          <a:p>
            <a:r>
              <a:rPr lang="zh-CN" altLang="en-US"/>
              <a:t>顺序图：</a:t>
            </a:r>
          </a:p>
        </p:txBody>
      </p:sp>
      <p:pic>
        <p:nvPicPr>
          <p:cNvPr id="6" name="图片 5" descr="upload_085204606"/>
          <p:cNvPicPr>
            <a:picLocks noChangeAspect="1"/>
          </p:cNvPicPr>
          <p:nvPr/>
        </p:nvPicPr>
        <p:blipFill>
          <a:blip r:embed="rId4"/>
          <a:stretch>
            <a:fillRect/>
          </a:stretch>
        </p:blipFill>
        <p:spPr>
          <a:xfrm>
            <a:off x="6096000" y="2104571"/>
            <a:ext cx="6035524" cy="3289905"/>
          </a:xfrm>
          <a:prstGeom prst="rect">
            <a:avLst/>
          </a:prstGeom>
        </p:spPr>
      </p:pic>
      <p:sp>
        <p:nvSpPr>
          <p:cNvPr id="8" name="文本框 7"/>
          <p:cNvSpPr txBox="1"/>
          <p:nvPr userDrawn="1"/>
        </p:nvSpPr>
        <p:spPr>
          <a:xfrm>
            <a:off x="6337905" y="1632857"/>
            <a:ext cx="3098800" cy="368300"/>
          </a:xfrm>
          <a:prstGeom prst="rect">
            <a:avLst/>
          </a:prstGeom>
        </p:spPr>
        <p:txBody>
          <a:bodyPr wrap="square" rtlCol="0">
            <a:spAutoFit/>
          </a:bodyPr>
          <a:lstStyle/>
          <a:p>
            <a:r>
              <a:rPr lang="zh-CN" altLang="en-US"/>
              <a:t>通信图：</a:t>
            </a:r>
          </a:p>
        </p:txBody>
      </p:sp>
      <p:sp>
        <p:nvSpPr>
          <p:cNvPr id="4" name="灯片编号占位符 3">
            <a:extLst>
              <a:ext uri="{FF2B5EF4-FFF2-40B4-BE49-F238E27FC236}">
                <a16:creationId xmlns:a16="http://schemas.microsoft.com/office/drawing/2014/main" id="{4FF050EE-3EC4-76B8-C5E1-50EC98E8E7A6}"/>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2" name="文本框 11"/>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33. </a:t>
            </a:r>
            <a:r>
              <a:rPr lang="zh-CN" altLang="en-US" b="0" u="none" dirty="0">
                <a:solidFill>
                  <a:srgbClr val="000000"/>
                </a:solidFill>
                <a:latin typeface="微软雅黑" charset="0"/>
                <a:ea typeface="微软雅黑" charset="0"/>
              </a:rPr>
              <a:t>针对需求的复杂关节，是否使用了</a:t>
            </a:r>
            <a:r>
              <a:rPr lang="en-US" altLang="zh-CN" b="0" u="none" dirty="0">
                <a:solidFill>
                  <a:srgbClr val="000000"/>
                </a:solidFill>
                <a:latin typeface="微软雅黑" charset="0"/>
                <a:ea typeface="微软雅黑" charset="0"/>
              </a:rPr>
              <a:t>UML</a:t>
            </a:r>
            <a:r>
              <a:rPr lang="zh-CN" altLang="en-US" b="0" u="none" dirty="0">
                <a:solidFill>
                  <a:srgbClr val="000000"/>
                </a:solidFill>
                <a:latin typeface="微软雅黑" charset="0"/>
                <a:ea typeface="微软雅黑" charset="0"/>
              </a:rPr>
              <a:t>工具进行了进一步的需求分析说明？具体是什么？</a:t>
            </a:r>
          </a:p>
        </p:txBody>
      </p:sp>
      <p:sp>
        <p:nvSpPr>
          <p:cNvPr id="13" name="文本框 12"/>
          <p:cNvSpPr txBox="1"/>
          <p:nvPr/>
        </p:nvSpPr>
        <p:spPr>
          <a:xfrm>
            <a:off x="1229643" y="336312"/>
            <a:ext cx="6190252" cy="599057"/>
          </a:xfrm>
          <a:prstGeom prst="rect">
            <a:avLst/>
          </a:prstGeom>
          <a:noFill/>
        </p:spPr>
        <p:txBody>
          <a:bodyPr wrap="square">
            <a:noAutofit/>
          </a:bodyPr>
          <a:lstStyle/>
          <a:p>
            <a:r>
              <a:rPr lang="en-US" altLang="zh-CN" sz="3200" dirty="0">
                <a:solidFill>
                  <a:srgbClr val="000000"/>
                </a:solidFill>
                <a:latin typeface="微软雅黑" charset="0"/>
                <a:ea typeface="微软雅黑" charset="0"/>
              </a:rPr>
              <a:t>SRS</a:t>
            </a:r>
            <a:endParaRPr lang="zh-CN" altLang="en-US" sz="3200" spc="400" dirty="0">
              <a:solidFill>
                <a:schemeClr val="tx1">
                  <a:lumMod val="85000"/>
                  <a:lumOff val="15000"/>
                </a:schemeClr>
              </a:solidFill>
              <a:cs typeface="+mn-ea"/>
              <a:sym typeface="+mn-lt"/>
            </a:endParaRPr>
          </a:p>
        </p:txBody>
      </p:sp>
      <p:sp>
        <p:nvSpPr>
          <p:cNvPr id="2" name="文本框 1"/>
          <p:cNvSpPr txBox="1"/>
          <p:nvPr userDrawn="1"/>
        </p:nvSpPr>
        <p:spPr>
          <a:xfrm>
            <a:off x="849249" y="2061583"/>
            <a:ext cx="3098800" cy="368300"/>
          </a:xfrm>
          <a:prstGeom prst="rect">
            <a:avLst/>
          </a:prstGeom>
        </p:spPr>
        <p:txBody>
          <a:bodyPr wrap="square" rtlCol="0">
            <a:spAutoFit/>
          </a:bodyPr>
          <a:lstStyle/>
          <a:p>
            <a:r>
              <a:rPr lang="zh-CN" altLang="en-US"/>
              <a:t>状态机图：</a:t>
            </a:r>
          </a:p>
        </p:txBody>
      </p:sp>
      <p:pic>
        <p:nvPicPr>
          <p:cNvPr id="4" name="图片 3" descr="upload_005750992"/>
          <p:cNvPicPr>
            <a:picLocks noChangeAspect="1"/>
          </p:cNvPicPr>
          <p:nvPr/>
        </p:nvPicPr>
        <p:blipFill>
          <a:blip r:embed="rId3"/>
          <a:stretch>
            <a:fillRect/>
          </a:stretch>
        </p:blipFill>
        <p:spPr>
          <a:xfrm>
            <a:off x="2175521" y="2553873"/>
            <a:ext cx="6999503" cy="2974263"/>
          </a:xfrm>
          <a:prstGeom prst="rect">
            <a:avLst/>
          </a:prstGeom>
        </p:spPr>
      </p:pic>
      <p:sp>
        <p:nvSpPr>
          <p:cNvPr id="3" name="灯片编号占位符 2">
            <a:extLst>
              <a:ext uri="{FF2B5EF4-FFF2-40B4-BE49-F238E27FC236}">
                <a16:creationId xmlns:a16="http://schemas.microsoft.com/office/drawing/2014/main" id="{B32C5C60-19B6-B85C-CDAF-ACEB8588A374}"/>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7" name="图片 6"/>
          <p:cNvPicPr>
            <a:picLocks noChangeAspect="1"/>
          </p:cNvPicPr>
          <p:nvPr/>
        </p:nvPicPr>
        <p:blipFill>
          <a:blip r:embed="rId3"/>
          <a:stretch>
            <a:fillRect/>
          </a:stretch>
        </p:blipFill>
        <p:spPr>
          <a:xfrm>
            <a:off x="851291" y="2070424"/>
            <a:ext cx="3154920" cy="3908682"/>
          </a:xfrm>
          <a:prstGeom prst="rect">
            <a:avLst/>
          </a:prstGeom>
        </p:spPr>
      </p:pic>
      <p:pic>
        <p:nvPicPr>
          <p:cNvPr id="9" name="图片 8"/>
          <p:cNvPicPr>
            <a:picLocks noChangeAspect="1"/>
          </p:cNvPicPr>
          <p:nvPr/>
        </p:nvPicPr>
        <p:blipFill>
          <a:blip r:embed="rId4"/>
          <a:stretch>
            <a:fillRect/>
          </a:stretch>
        </p:blipFill>
        <p:spPr>
          <a:xfrm>
            <a:off x="4531090" y="1887961"/>
            <a:ext cx="6020322" cy="4259949"/>
          </a:xfrm>
          <a:prstGeom prst="rect">
            <a:avLst/>
          </a:prstGeom>
        </p:spPr>
      </p:pic>
      <p:sp>
        <p:nvSpPr>
          <p:cNvPr id="11" name="文本框 10"/>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34. </a:t>
            </a:r>
            <a:r>
              <a:rPr lang="zh-CN" altLang="en-US" b="0" u="none" dirty="0">
                <a:solidFill>
                  <a:srgbClr val="000000"/>
                </a:solidFill>
                <a:latin typeface="微软雅黑" charset="0"/>
                <a:ea typeface="微软雅黑" charset="0"/>
              </a:rPr>
              <a:t>对描述需求所使用的</a:t>
            </a:r>
            <a:r>
              <a:rPr lang="en-US" altLang="zh-CN" b="0" u="none" dirty="0">
                <a:solidFill>
                  <a:srgbClr val="000000"/>
                </a:solidFill>
                <a:latin typeface="微软雅黑" charset="0"/>
                <a:ea typeface="微软雅黑" charset="0"/>
              </a:rPr>
              <a:t>UML</a:t>
            </a:r>
            <a:r>
              <a:rPr lang="zh-CN" altLang="en-US" b="0" u="none" dirty="0">
                <a:solidFill>
                  <a:srgbClr val="000000"/>
                </a:solidFill>
                <a:latin typeface="微软雅黑" charset="0"/>
                <a:ea typeface="微软雅黑" charset="0"/>
              </a:rPr>
              <a:t>图例是否与需求对象合适、匹配？描述是否准确？</a:t>
            </a:r>
          </a:p>
        </p:txBody>
      </p:sp>
      <p:sp>
        <p:nvSpPr>
          <p:cNvPr id="12" name="文本框 11"/>
          <p:cNvSpPr txBox="1"/>
          <p:nvPr/>
        </p:nvSpPr>
        <p:spPr>
          <a:xfrm>
            <a:off x="1229643" y="336312"/>
            <a:ext cx="6190252" cy="599057"/>
          </a:xfrm>
          <a:prstGeom prst="rect">
            <a:avLst/>
          </a:prstGeom>
          <a:noFill/>
        </p:spPr>
        <p:txBody>
          <a:bodyPr wrap="square">
            <a:noAutofit/>
          </a:bodyPr>
          <a:lstStyle/>
          <a:p>
            <a:r>
              <a:rPr lang="en-US" altLang="zh-CN" sz="3200" dirty="0">
                <a:solidFill>
                  <a:srgbClr val="000000"/>
                </a:solidFill>
                <a:latin typeface="微软雅黑" charset="0"/>
                <a:ea typeface="微软雅黑" charset="0"/>
              </a:rPr>
              <a:t>SRS</a:t>
            </a:r>
            <a:endParaRPr lang="zh-CN" altLang="en-US" sz="3200" spc="400" dirty="0">
              <a:solidFill>
                <a:schemeClr val="tx1">
                  <a:lumMod val="85000"/>
                  <a:lumOff val="15000"/>
                </a:schemeClr>
              </a:solidFill>
              <a:cs typeface="+mn-ea"/>
              <a:sym typeface="+mn-lt"/>
            </a:endParaRPr>
          </a:p>
        </p:txBody>
      </p:sp>
      <p:sp>
        <p:nvSpPr>
          <p:cNvPr id="2" name="灯片编号占位符 1">
            <a:extLst>
              <a:ext uri="{FF2B5EF4-FFF2-40B4-BE49-F238E27FC236}">
                <a16:creationId xmlns:a16="http://schemas.microsoft.com/office/drawing/2014/main" id="{D12E7F1C-101C-6D45-8B8C-7C42E3AB7231}"/>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2181860"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测试用例</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descr="upload_607171039"/>
          <p:cNvPicPr>
            <a:picLocks noChangeAspect="1"/>
          </p:cNvPicPr>
          <p:nvPr/>
        </p:nvPicPr>
        <p:blipFill>
          <a:blip r:embed="rId3"/>
          <a:stretch>
            <a:fillRect/>
          </a:stretch>
        </p:blipFill>
        <p:spPr>
          <a:xfrm>
            <a:off x="966470" y="1557655"/>
            <a:ext cx="5627370" cy="4540885"/>
          </a:xfrm>
          <a:prstGeom prst="rect">
            <a:avLst/>
          </a:prstGeom>
        </p:spPr>
      </p:pic>
      <p:pic>
        <p:nvPicPr>
          <p:cNvPr id="4" name="图片 3"/>
          <p:cNvPicPr>
            <a:picLocks noChangeAspect="1"/>
          </p:cNvPicPr>
          <p:nvPr/>
        </p:nvPicPr>
        <p:blipFill>
          <a:blip r:embed="rId4"/>
          <a:stretch>
            <a:fillRect/>
          </a:stretch>
        </p:blipFill>
        <p:spPr>
          <a:xfrm>
            <a:off x="6593840" y="1443990"/>
            <a:ext cx="3980180" cy="5032375"/>
          </a:xfrm>
          <a:prstGeom prst="rect">
            <a:avLst/>
          </a:prstGeom>
        </p:spPr>
      </p:pic>
      <p:sp>
        <p:nvSpPr>
          <p:cNvPr id="12" name="文本框 11"/>
          <p:cNvSpPr txBox="1"/>
          <p:nvPr/>
        </p:nvSpPr>
        <p:spPr>
          <a:xfrm>
            <a:off x="1229643" y="956389"/>
            <a:ext cx="10026316" cy="304783"/>
          </a:xfrm>
          <a:prstGeom prst="rect">
            <a:avLst/>
          </a:prstGeom>
        </p:spPr>
        <p:txBody>
          <a:bodyPr wrap="square" rtlCol="0">
            <a:noAutofit/>
          </a:bodyPr>
          <a:lstStyle/>
          <a:p>
            <a:r>
              <a:rPr lang="en-US" b="0" u="none" dirty="0">
                <a:solidFill>
                  <a:srgbClr val="000000"/>
                </a:solidFill>
                <a:latin typeface="微软雅黑" charset="0"/>
                <a:ea typeface="微软雅黑" charset="0"/>
              </a:rPr>
              <a:t>35.</a:t>
            </a:r>
            <a:r>
              <a:rPr lang="zh-CN" b="0" u="none" dirty="0">
                <a:solidFill>
                  <a:srgbClr val="000000"/>
                </a:solidFill>
                <a:latin typeface="微软雅黑" charset="0"/>
                <a:ea typeface="微软雅黑" charset="0"/>
              </a:rPr>
              <a:t>是否可以独立地测试和验证每个需求？是否提交了</a:t>
            </a:r>
            <a:r>
              <a:rPr lang="en-US" b="0" u="none" dirty="0">
                <a:solidFill>
                  <a:srgbClr val="000000"/>
                </a:solidFill>
                <a:latin typeface="微软雅黑" charset="0"/>
                <a:ea typeface="微软雅黑" charset="0"/>
              </a:rPr>
              <a:t>Test Case</a:t>
            </a:r>
            <a:r>
              <a:rPr lang="zh-CN" b="0" u="none" dirty="0">
                <a:solidFill>
                  <a:srgbClr val="000000"/>
                </a:solidFill>
                <a:latin typeface="微软雅黑" charset="0"/>
                <a:ea typeface="微软雅黑" charset="0"/>
              </a:rPr>
              <a:t>？是否采用模版？</a:t>
            </a:r>
            <a:endParaRPr lang="zh-CN" altLang="en-US" dirty="0">
              <a:latin typeface="微软雅黑" charset="0"/>
              <a:ea typeface="微软雅黑" charset="0"/>
            </a:endParaRPr>
          </a:p>
        </p:txBody>
      </p:sp>
      <p:sp>
        <p:nvSpPr>
          <p:cNvPr id="2" name="灯片编号占位符 1">
            <a:extLst>
              <a:ext uri="{FF2B5EF4-FFF2-40B4-BE49-F238E27FC236}">
                <a16:creationId xmlns:a16="http://schemas.microsoft.com/office/drawing/2014/main" id="{C66ED9FE-8CD5-0C7F-CE33-0A4402031720}"/>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2161540"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测试用例</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3"/>
          <a:stretch>
            <a:fillRect/>
          </a:stretch>
        </p:blipFill>
        <p:spPr>
          <a:xfrm>
            <a:off x="1229360" y="1433830"/>
            <a:ext cx="3487420" cy="5137785"/>
          </a:xfrm>
          <a:prstGeom prst="rect">
            <a:avLst/>
          </a:prstGeom>
        </p:spPr>
      </p:pic>
      <p:pic>
        <p:nvPicPr>
          <p:cNvPr id="7" name="图片 6"/>
          <p:cNvPicPr>
            <a:picLocks noChangeAspect="1"/>
          </p:cNvPicPr>
          <p:nvPr/>
        </p:nvPicPr>
        <p:blipFill>
          <a:blip r:embed="rId4"/>
          <a:stretch>
            <a:fillRect/>
          </a:stretch>
        </p:blipFill>
        <p:spPr>
          <a:xfrm>
            <a:off x="4716780" y="1682750"/>
            <a:ext cx="3893820" cy="4404360"/>
          </a:xfrm>
          <a:prstGeom prst="rect">
            <a:avLst/>
          </a:prstGeom>
        </p:spPr>
      </p:pic>
      <p:sp>
        <p:nvSpPr>
          <p:cNvPr id="29" name="矩形 26"/>
          <p:cNvSpPr>
            <a:spLocks noChangeArrowheads="1"/>
          </p:cNvSpPr>
          <p:nvPr/>
        </p:nvSpPr>
        <p:spPr bwMode="auto">
          <a:xfrm>
            <a:off x="9115425" y="1682750"/>
            <a:ext cx="2450465" cy="199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345" tIns="33172" rIns="66345" bIns="33172"/>
          <a:lstStyle>
            <a:lvl1pPr>
              <a:defRPr>
                <a:solidFill>
                  <a:schemeClr val="tx1"/>
                </a:solidFill>
                <a:latin typeface="Calibri" panose="020F0502020204030204" charset="0"/>
                <a:ea typeface="宋体" pitchFamily="2" charset="-122"/>
              </a:defRPr>
            </a:lvl1pPr>
            <a:lvl2pPr marL="742950" indent="-285750">
              <a:defRPr>
                <a:solidFill>
                  <a:schemeClr val="tx1"/>
                </a:solidFill>
                <a:latin typeface="Calibri" panose="020F0502020204030204" charset="0"/>
                <a:ea typeface="宋体" pitchFamily="2" charset="-122"/>
              </a:defRPr>
            </a:lvl2pPr>
            <a:lvl3pPr marL="1143000" indent="-228600">
              <a:defRPr>
                <a:solidFill>
                  <a:schemeClr val="tx1"/>
                </a:solidFill>
                <a:latin typeface="Calibri" panose="020F0502020204030204" charset="0"/>
                <a:ea typeface="宋体" pitchFamily="2" charset="-122"/>
              </a:defRPr>
            </a:lvl3pPr>
            <a:lvl4pPr marL="1600200" indent="-228600">
              <a:defRPr>
                <a:solidFill>
                  <a:schemeClr val="tx1"/>
                </a:solidFill>
                <a:latin typeface="Calibri" panose="020F0502020204030204" charset="0"/>
                <a:ea typeface="宋体" pitchFamily="2" charset="-122"/>
              </a:defRPr>
            </a:lvl4pPr>
            <a:lvl5pPr marL="2057400" indent="-228600">
              <a:defRPr>
                <a:solidFill>
                  <a:schemeClr val="tx1"/>
                </a:solidFill>
                <a:latin typeface="Calibri" panose="020F050202020403020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itchFamily="2" charset="-122"/>
              </a:defRPr>
            </a:lvl9pPr>
          </a:lstStyle>
          <a:p>
            <a:pPr>
              <a:lnSpc>
                <a:spcPct val="150000"/>
              </a:lnSpc>
            </a:pPr>
            <a:r>
              <a:rPr lang="zh-CN" altLang="en-US" sz="1400" b="1" dirty="0">
                <a:latin typeface="微软雅黑" panose="020B0503020204020204" charset="-122"/>
                <a:ea typeface="微软雅黑" panose="020B0503020204020204" charset="-122"/>
              </a:rPr>
              <a:t>学生测试用例：</a:t>
            </a:r>
            <a:r>
              <a:rPr lang="en-US" altLang="zh-CN" sz="1400" b="1" dirty="0">
                <a:latin typeface="微软雅黑" panose="020B0503020204020204" charset="-122"/>
                <a:ea typeface="微软雅黑" panose="020B0503020204020204" charset="-122"/>
              </a:rPr>
              <a:t>34</a:t>
            </a:r>
            <a:r>
              <a:rPr lang="zh-CN" altLang="en-US" sz="1400" b="1" dirty="0">
                <a:latin typeface="微软雅黑" panose="020B0503020204020204" charset="-122"/>
                <a:ea typeface="微软雅黑" panose="020B0503020204020204" charset="-122"/>
              </a:rPr>
              <a:t>个</a:t>
            </a:r>
            <a:endParaRPr lang="en-US" altLang="zh-CN" sz="1400" b="1" dirty="0">
              <a:latin typeface="微软雅黑" panose="020B0503020204020204" charset="-122"/>
              <a:ea typeface="微软雅黑" panose="020B0503020204020204" charset="-122"/>
            </a:endParaRPr>
          </a:p>
          <a:p>
            <a:pPr>
              <a:lnSpc>
                <a:spcPct val="150000"/>
              </a:lnSpc>
            </a:pPr>
            <a:r>
              <a:rPr lang="zh-CN" altLang="en-US" sz="1400" b="1" dirty="0">
                <a:latin typeface="微软雅黑" panose="020B0503020204020204" charset="-122"/>
                <a:ea typeface="微软雅黑" panose="020B0503020204020204" charset="-122"/>
              </a:rPr>
              <a:t>教师测试用例：</a:t>
            </a:r>
            <a:r>
              <a:rPr lang="en-US" altLang="zh-CN" sz="1400" b="1" dirty="0">
                <a:latin typeface="微软雅黑" panose="020B0503020204020204" charset="-122"/>
                <a:ea typeface="微软雅黑" panose="020B0503020204020204" charset="-122"/>
              </a:rPr>
              <a:t>35</a:t>
            </a:r>
            <a:r>
              <a:rPr lang="zh-CN" altLang="en-US" sz="1400" b="1" dirty="0">
                <a:latin typeface="微软雅黑" panose="020B0503020204020204" charset="-122"/>
                <a:ea typeface="微软雅黑" panose="020B0503020204020204" charset="-122"/>
              </a:rPr>
              <a:t>个</a:t>
            </a:r>
          </a:p>
          <a:p>
            <a:pPr>
              <a:lnSpc>
                <a:spcPct val="150000"/>
              </a:lnSpc>
            </a:pPr>
            <a:r>
              <a:rPr lang="zh-CN" altLang="en-US" sz="1400" b="1" dirty="0">
                <a:latin typeface="微软雅黑" panose="020B0503020204020204" charset="-122"/>
                <a:ea typeface="微软雅黑" panose="020B0503020204020204" charset="-122"/>
              </a:rPr>
              <a:t>管理员测试用例：</a:t>
            </a:r>
            <a:r>
              <a:rPr lang="en-US" altLang="zh-CN" sz="1400" b="1" dirty="0">
                <a:latin typeface="微软雅黑" panose="020B0503020204020204" charset="-122"/>
                <a:ea typeface="微软雅黑" panose="020B0503020204020204" charset="-122"/>
              </a:rPr>
              <a:t>10</a:t>
            </a:r>
            <a:r>
              <a:rPr lang="zh-CN" altLang="en-US" sz="1400" b="1" dirty="0">
                <a:latin typeface="微软雅黑" panose="020B0503020204020204" charset="-122"/>
                <a:ea typeface="微软雅黑" panose="020B0503020204020204" charset="-122"/>
              </a:rPr>
              <a:t>个</a:t>
            </a:r>
          </a:p>
          <a:p>
            <a:pPr>
              <a:lnSpc>
                <a:spcPct val="150000"/>
              </a:lnSpc>
            </a:pPr>
            <a:r>
              <a:rPr lang="zh-CN" altLang="en-US" sz="1400" b="1" dirty="0">
                <a:latin typeface="微软雅黑" panose="020B0503020204020204" charset="-122"/>
                <a:ea typeface="微软雅黑" panose="020B0503020204020204" charset="-122"/>
              </a:rPr>
              <a:t>游客测试用例：</a:t>
            </a:r>
            <a:r>
              <a:rPr lang="en-US" altLang="zh-CN" sz="1400" b="1" dirty="0">
                <a:latin typeface="微软雅黑" panose="020B0503020204020204" charset="-122"/>
                <a:ea typeface="微软雅黑" panose="020B0503020204020204" charset="-122"/>
              </a:rPr>
              <a:t>29</a:t>
            </a:r>
            <a:r>
              <a:rPr lang="zh-CN" altLang="en-US" sz="1400" b="1" dirty="0">
                <a:latin typeface="微软雅黑" panose="020B0503020204020204" charset="-122"/>
                <a:ea typeface="微软雅黑" panose="020B0503020204020204" charset="-122"/>
              </a:rPr>
              <a:t>个</a:t>
            </a:r>
          </a:p>
          <a:p>
            <a:pPr>
              <a:lnSpc>
                <a:spcPct val="150000"/>
              </a:lnSpc>
            </a:pPr>
            <a:r>
              <a:rPr lang="zh-CN" altLang="en-US" sz="1400" b="1" dirty="0">
                <a:latin typeface="微软雅黑" panose="020B0503020204020204" charset="-122"/>
                <a:ea typeface="微软雅黑" panose="020B0503020204020204" charset="-122"/>
              </a:rPr>
              <a:t>总计：</a:t>
            </a:r>
            <a:r>
              <a:rPr lang="en-US" altLang="zh-CN" sz="1400" b="1" dirty="0">
                <a:latin typeface="微软雅黑" panose="020B0503020204020204" charset="-122"/>
                <a:ea typeface="微软雅黑" panose="020B0503020204020204" charset="-122"/>
              </a:rPr>
              <a:t>108</a:t>
            </a:r>
          </a:p>
          <a:p>
            <a:pPr>
              <a:lnSpc>
                <a:spcPct val="150000"/>
              </a:lnSpc>
            </a:pPr>
            <a:r>
              <a:rPr lang="zh-CN" altLang="en-US" sz="1400" b="1" dirty="0">
                <a:latin typeface="微软雅黑" panose="020B0503020204020204" charset="-122"/>
                <a:ea typeface="微软雅黑" panose="020B0503020204020204" charset="-122"/>
              </a:rPr>
              <a:t>文档页数：</a:t>
            </a:r>
            <a:r>
              <a:rPr lang="en-US" altLang="zh-CN" sz="1400" b="1" dirty="0">
                <a:latin typeface="微软雅黑" panose="020B0503020204020204" charset="-122"/>
                <a:ea typeface="微软雅黑" panose="020B0503020204020204" charset="-122"/>
              </a:rPr>
              <a:t>59</a:t>
            </a:r>
            <a:r>
              <a:rPr lang="zh-CN" altLang="en-US" sz="1400" b="1" dirty="0">
                <a:latin typeface="微软雅黑" panose="020B0503020204020204" charset="-122"/>
                <a:ea typeface="微软雅黑" panose="020B0503020204020204" charset="-122"/>
              </a:rPr>
              <a:t>页</a:t>
            </a:r>
            <a:endParaRPr lang="en-US" altLang="zh-CN" sz="1400" b="1" dirty="0">
              <a:latin typeface="微软雅黑" panose="020B0503020204020204" charset="-122"/>
              <a:ea typeface="微软雅黑" panose="020B0503020204020204" charset="-122"/>
            </a:endParaRPr>
          </a:p>
        </p:txBody>
      </p:sp>
      <p:sp>
        <p:nvSpPr>
          <p:cNvPr id="14" name="文本框 13"/>
          <p:cNvSpPr txBox="1"/>
          <p:nvPr/>
        </p:nvSpPr>
        <p:spPr>
          <a:xfrm>
            <a:off x="1229643" y="956389"/>
            <a:ext cx="10026316" cy="304783"/>
          </a:xfrm>
          <a:prstGeom prst="rect">
            <a:avLst/>
          </a:prstGeom>
        </p:spPr>
        <p:txBody>
          <a:bodyPr wrap="square" rtlCol="0">
            <a:noAutofit/>
          </a:bodyPr>
          <a:lstStyle/>
          <a:p>
            <a:r>
              <a:rPr lang="en-US" b="0" u="none" dirty="0">
                <a:solidFill>
                  <a:srgbClr val="000000"/>
                </a:solidFill>
                <a:latin typeface="微软雅黑" charset="0"/>
                <a:ea typeface="微软雅黑" charset="0"/>
              </a:rPr>
              <a:t>36.Test Case</a:t>
            </a:r>
            <a:r>
              <a:rPr lang="zh-CN" b="0" u="none" dirty="0">
                <a:solidFill>
                  <a:srgbClr val="000000"/>
                </a:solidFill>
                <a:latin typeface="微软雅黑" charset="0"/>
                <a:ea typeface="微软雅黑" charset="0"/>
              </a:rPr>
              <a:t>的设计采用的是什么方法？数量多少？够吗？有效吗？</a:t>
            </a:r>
            <a:endParaRPr lang="zh-CN" altLang="en-US" dirty="0">
              <a:latin typeface="微软雅黑" charset="0"/>
              <a:ea typeface="微软雅黑" charset="0"/>
            </a:endParaRPr>
          </a:p>
        </p:txBody>
      </p:sp>
      <p:sp>
        <p:nvSpPr>
          <p:cNvPr id="2" name="灯片编号占位符 1">
            <a:extLst>
              <a:ext uri="{FF2B5EF4-FFF2-40B4-BE49-F238E27FC236}">
                <a16:creationId xmlns:a16="http://schemas.microsoft.com/office/drawing/2014/main" id="{251D8B15-22AB-792A-6683-8753C69B4B2D}"/>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7" name="图片 6"/>
          <p:cNvPicPr>
            <a:picLocks noChangeAspect="1"/>
          </p:cNvPicPr>
          <p:nvPr/>
        </p:nvPicPr>
        <p:blipFill>
          <a:blip r:embed="rId3"/>
          <a:stretch>
            <a:fillRect/>
          </a:stretch>
        </p:blipFill>
        <p:spPr>
          <a:xfrm>
            <a:off x="7274374" y="1376781"/>
            <a:ext cx="3793200" cy="5164320"/>
          </a:xfrm>
          <a:prstGeom prst="rect">
            <a:avLst/>
          </a:prstGeom>
        </p:spPr>
      </p:pic>
      <p:pic>
        <p:nvPicPr>
          <p:cNvPr id="9" name="图片 8"/>
          <p:cNvPicPr>
            <a:picLocks noChangeAspect="1"/>
          </p:cNvPicPr>
          <p:nvPr/>
        </p:nvPicPr>
        <p:blipFill>
          <a:blip r:embed="rId4"/>
          <a:stretch>
            <a:fillRect/>
          </a:stretch>
        </p:blipFill>
        <p:spPr>
          <a:xfrm>
            <a:off x="3283697" y="1348385"/>
            <a:ext cx="3852434" cy="5192716"/>
          </a:xfrm>
          <a:prstGeom prst="rect">
            <a:avLst/>
          </a:prstGeom>
        </p:spPr>
      </p:pic>
      <p:pic>
        <p:nvPicPr>
          <p:cNvPr id="3" name="图片 2"/>
          <p:cNvPicPr>
            <a:picLocks noChangeAspect="1"/>
          </p:cNvPicPr>
          <p:nvPr/>
        </p:nvPicPr>
        <p:blipFill>
          <a:blip r:embed="rId5"/>
          <a:stretch>
            <a:fillRect/>
          </a:stretch>
        </p:blipFill>
        <p:spPr>
          <a:xfrm>
            <a:off x="128744" y="1376781"/>
            <a:ext cx="3154953" cy="4961050"/>
          </a:xfrm>
          <a:prstGeom prst="rect">
            <a:avLst/>
          </a:prstGeom>
        </p:spPr>
      </p:pic>
      <p:sp>
        <p:nvSpPr>
          <p:cNvPr id="12" name="文本框 11"/>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37. </a:t>
            </a:r>
            <a:r>
              <a:rPr lang="zh-CN" altLang="en-US" b="0" u="none" dirty="0">
                <a:solidFill>
                  <a:srgbClr val="000000"/>
                </a:solidFill>
                <a:latin typeface="微软雅黑" charset="0"/>
                <a:ea typeface="微软雅黑" charset="0"/>
              </a:rPr>
              <a:t>为便于</a:t>
            </a:r>
            <a:r>
              <a:rPr lang="en-US" altLang="zh-CN" b="0" u="none" dirty="0">
                <a:solidFill>
                  <a:srgbClr val="000000"/>
                </a:solidFill>
                <a:latin typeface="微软雅黑" charset="0"/>
                <a:ea typeface="微软雅黑" charset="0"/>
              </a:rPr>
              <a:t>SRS</a:t>
            </a:r>
            <a:r>
              <a:rPr lang="zh-CN" altLang="en-US" b="0" u="none" dirty="0">
                <a:solidFill>
                  <a:srgbClr val="000000"/>
                </a:solidFill>
                <a:latin typeface="微软雅黑" charset="0"/>
                <a:ea typeface="微软雅黑" charset="0"/>
              </a:rPr>
              <a:t>的理解和评审，是否提交了初步的</a:t>
            </a:r>
            <a:r>
              <a:rPr lang="en-US" altLang="zh-CN" b="0" u="none" dirty="0">
                <a:solidFill>
                  <a:srgbClr val="000000"/>
                </a:solidFill>
                <a:latin typeface="微软雅黑" charset="0"/>
                <a:ea typeface="微软雅黑" charset="0"/>
              </a:rPr>
              <a:t>User Manual</a:t>
            </a:r>
            <a:r>
              <a:rPr lang="zh-CN" altLang="en-US" b="0" u="none" dirty="0">
                <a:solidFill>
                  <a:srgbClr val="000000"/>
                </a:solidFill>
                <a:latin typeface="微软雅黑" charset="0"/>
                <a:ea typeface="微软雅黑" charset="0"/>
              </a:rPr>
              <a:t>？描述是否正确、有效？</a:t>
            </a:r>
          </a:p>
        </p:txBody>
      </p:sp>
      <p:sp>
        <p:nvSpPr>
          <p:cNvPr id="13" name="文本框 12"/>
          <p:cNvSpPr txBox="1"/>
          <p:nvPr/>
        </p:nvSpPr>
        <p:spPr>
          <a:xfrm>
            <a:off x="1229643" y="336312"/>
            <a:ext cx="6190252" cy="599057"/>
          </a:xfrm>
          <a:prstGeom prst="rect">
            <a:avLst/>
          </a:prstGeom>
          <a:noFill/>
        </p:spPr>
        <p:txBody>
          <a:bodyPr wrap="square">
            <a:noAutofit/>
          </a:bodyPr>
          <a:lstStyle/>
          <a:p>
            <a:r>
              <a:rPr lang="en-US" altLang="zh-CN" sz="3200" dirty="0">
                <a:solidFill>
                  <a:srgbClr val="000000"/>
                </a:solidFill>
                <a:latin typeface="微软雅黑" charset="0"/>
                <a:ea typeface="微软雅黑" charset="0"/>
              </a:rPr>
              <a:t>User Manual</a:t>
            </a:r>
            <a:endParaRPr lang="zh-CN" altLang="en-US" sz="3200" spc="400" dirty="0">
              <a:solidFill>
                <a:schemeClr val="tx1">
                  <a:lumMod val="85000"/>
                  <a:lumOff val="15000"/>
                </a:schemeClr>
              </a:solidFill>
              <a:cs typeface="+mn-ea"/>
              <a:sym typeface="+mn-lt"/>
            </a:endParaRPr>
          </a:p>
        </p:txBody>
      </p:sp>
      <p:sp>
        <p:nvSpPr>
          <p:cNvPr id="2" name="灯片编号占位符 1">
            <a:extLst>
              <a:ext uri="{FF2B5EF4-FFF2-40B4-BE49-F238E27FC236}">
                <a16:creationId xmlns:a16="http://schemas.microsoft.com/office/drawing/2014/main" id="{C6F3E372-3887-11E2-097D-F767BD3DA548}"/>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5822410" cy="599057"/>
          </a:xfrm>
          <a:prstGeom prst="rect">
            <a:avLst/>
          </a:prstGeom>
          <a:noFill/>
        </p:spPr>
        <p:txBody>
          <a:bodyPr wrap="square">
            <a:noAutofit/>
          </a:bodyPr>
          <a:lstStyle/>
          <a:p>
            <a:r>
              <a:rPr lang="en-US" altLang="zh-CN" sz="3200" spc="400" dirty="0">
                <a:solidFill>
                  <a:schemeClr val="tx1">
                    <a:lumMod val="85000"/>
                    <a:lumOff val="15000"/>
                  </a:schemeClr>
                </a:solidFill>
                <a:cs typeface="+mn-ea"/>
                <a:sym typeface="+mn-lt"/>
              </a:rPr>
              <a:t>SRS</a:t>
            </a:r>
            <a:r>
              <a:rPr lang="zh-CN" altLang="en-US" sz="3200" spc="400" dirty="0">
                <a:solidFill>
                  <a:schemeClr val="tx1">
                    <a:lumMod val="85000"/>
                    <a:lumOff val="15000"/>
                  </a:schemeClr>
                </a:solidFill>
                <a:cs typeface="+mn-ea"/>
                <a:sym typeface="+mn-lt"/>
              </a:rPr>
              <a:t>内部评审</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upload_044544633"/>
          <p:cNvPicPr>
            <a:picLocks noChangeAspect="1"/>
          </p:cNvPicPr>
          <p:nvPr/>
        </p:nvPicPr>
        <p:blipFill>
          <a:blip r:embed="rId3"/>
          <a:stretch>
            <a:fillRect/>
          </a:stretch>
        </p:blipFill>
        <p:spPr>
          <a:xfrm>
            <a:off x="1681562" y="1418818"/>
            <a:ext cx="7934873" cy="5023668"/>
          </a:xfrm>
          <a:prstGeom prst="rect">
            <a:avLst/>
          </a:prstGeom>
        </p:spPr>
      </p:pic>
      <p:sp>
        <p:nvSpPr>
          <p:cNvPr id="3" name="文本框 2"/>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38.</a:t>
            </a:r>
            <a:r>
              <a:rPr lang="zh-CN" b="0" u="none">
                <a:solidFill>
                  <a:srgbClr val="000000"/>
                </a:solidFill>
                <a:latin typeface="微软雅黑" charset="0"/>
                <a:ea typeface="微软雅黑" charset="0"/>
              </a:rPr>
              <a:t>是否对</a:t>
            </a:r>
            <a:r>
              <a:rPr lang="en-US" b="0" u="none">
                <a:solidFill>
                  <a:srgbClr val="000000"/>
                </a:solidFill>
                <a:latin typeface="微软雅黑" charset="0"/>
                <a:ea typeface="微软雅黑" charset="0"/>
              </a:rPr>
              <a:t>SRS</a:t>
            </a:r>
            <a:r>
              <a:rPr lang="zh-CN" b="0" u="none">
                <a:solidFill>
                  <a:srgbClr val="000000"/>
                </a:solidFill>
                <a:latin typeface="微软雅黑" charset="0"/>
                <a:ea typeface="微软雅黑" charset="0"/>
              </a:rPr>
              <a:t>进行了正式的内部评审？是否有评审记录？</a:t>
            </a:r>
            <a:endParaRPr lang="zh-CN" altLang="en-US">
              <a:latin typeface="微软雅黑" charset="0"/>
              <a:ea typeface="微软雅黑" charset="0"/>
            </a:endParaRPr>
          </a:p>
        </p:txBody>
      </p:sp>
      <p:sp>
        <p:nvSpPr>
          <p:cNvPr id="4" name="灯片编号占位符 3">
            <a:extLst>
              <a:ext uri="{FF2B5EF4-FFF2-40B4-BE49-F238E27FC236}">
                <a16:creationId xmlns:a16="http://schemas.microsoft.com/office/drawing/2014/main" id="{43F2ADF0-093D-6DEE-38D5-BAEE31B7A5FD}"/>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5822410" cy="599057"/>
          </a:xfrm>
          <a:prstGeom prst="rect">
            <a:avLst/>
          </a:prstGeom>
          <a:noFill/>
        </p:spPr>
        <p:txBody>
          <a:bodyPr wrap="square">
            <a:noAutofit/>
          </a:bodyPr>
          <a:lstStyle/>
          <a:p>
            <a:r>
              <a:rPr lang="en-US" altLang="zh-CN" sz="3200" spc="400" dirty="0">
                <a:solidFill>
                  <a:schemeClr val="tx1">
                    <a:lumMod val="85000"/>
                    <a:lumOff val="15000"/>
                  </a:schemeClr>
                </a:solidFill>
                <a:cs typeface="+mn-ea"/>
                <a:sym typeface="+mn-lt"/>
              </a:rPr>
              <a:t>SRS</a:t>
            </a:r>
            <a:r>
              <a:rPr lang="zh-CN" altLang="en-US" sz="3200" spc="400" dirty="0">
                <a:solidFill>
                  <a:schemeClr val="tx1">
                    <a:lumMod val="85000"/>
                    <a:lumOff val="15000"/>
                  </a:schemeClr>
                </a:solidFill>
                <a:cs typeface="+mn-ea"/>
                <a:sym typeface="+mn-lt"/>
              </a:rPr>
              <a:t>内部评审</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643" y="956389"/>
            <a:ext cx="10026316" cy="304783"/>
          </a:xfrm>
          <a:prstGeom prst="rect">
            <a:avLst/>
          </a:prstGeom>
        </p:spPr>
        <p:txBody>
          <a:bodyPr wrap="square" rtlCol="0">
            <a:noAutofit/>
          </a:bodyPr>
          <a:lstStyle/>
          <a:p>
            <a:r>
              <a:rPr lang="en-US" b="0" u="none">
                <a:solidFill>
                  <a:srgbClr val="000000"/>
                </a:solidFill>
                <a:latin typeface="微软雅黑" charset="0"/>
                <a:ea typeface="微软雅黑" charset="0"/>
              </a:rPr>
              <a:t>3</a:t>
            </a:r>
            <a:r>
              <a:rPr lang="en-US" altLang="zh-CN" b="0" u="none">
                <a:solidFill>
                  <a:srgbClr val="000000"/>
                </a:solidFill>
                <a:latin typeface="微软雅黑" charset="0"/>
                <a:ea typeface="微软雅黑" charset="0"/>
              </a:rPr>
              <a:t>9</a:t>
            </a:r>
            <a:r>
              <a:rPr lang="en-US" b="0" u="none">
                <a:solidFill>
                  <a:srgbClr val="000000"/>
                </a:solidFill>
                <a:latin typeface="微软雅黑" charset="0"/>
                <a:ea typeface="微软雅黑" charset="0"/>
              </a:rPr>
              <a:t>.</a:t>
            </a:r>
            <a:r>
              <a:rPr lang="zh-CN" b="1" u="none">
                <a:ea typeface="宋体" charset="0"/>
              </a:rPr>
              <a:t>是否对评审中要求修改和改进的部分进行了完善？是否有记录？</a:t>
            </a:r>
            <a:endParaRPr lang="zh-CN" altLang="en-US">
              <a:latin typeface="微软雅黑" charset="0"/>
              <a:ea typeface="微软雅黑" charset="0"/>
            </a:endParaRPr>
          </a:p>
        </p:txBody>
      </p:sp>
      <p:pic>
        <p:nvPicPr>
          <p:cNvPr id="8" name="图片 7" descr="upload_644968625"/>
          <p:cNvPicPr>
            <a:picLocks noChangeAspect="1"/>
          </p:cNvPicPr>
          <p:nvPr/>
        </p:nvPicPr>
        <p:blipFill>
          <a:blip r:embed="rId3"/>
          <a:srcRect l="7059" t="7059"/>
          <a:stretch>
            <a:fillRect/>
          </a:stretch>
        </p:blipFill>
        <p:spPr>
          <a:xfrm>
            <a:off x="5736263" y="1457741"/>
            <a:ext cx="6460597" cy="1965325"/>
          </a:xfrm>
          <a:prstGeom prst="rect">
            <a:avLst/>
          </a:prstGeom>
        </p:spPr>
      </p:pic>
      <p:pic>
        <p:nvPicPr>
          <p:cNvPr id="9" name="图片 8" descr="upload_771252756"/>
          <p:cNvPicPr>
            <a:picLocks noChangeAspect="1"/>
          </p:cNvPicPr>
          <p:nvPr/>
        </p:nvPicPr>
        <p:blipFill>
          <a:blip r:embed="rId4"/>
          <a:stretch>
            <a:fillRect/>
          </a:stretch>
        </p:blipFill>
        <p:spPr>
          <a:xfrm>
            <a:off x="93463" y="1518766"/>
            <a:ext cx="5689531" cy="4965197"/>
          </a:xfrm>
          <a:prstGeom prst="rect">
            <a:avLst/>
          </a:prstGeom>
        </p:spPr>
      </p:pic>
      <p:sp>
        <p:nvSpPr>
          <p:cNvPr id="10" name="文本框 9"/>
          <p:cNvSpPr txBox="1"/>
          <p:nvPr userDrawn="1"/>
        </p:nvSpPr>
        <p:spPr>
          <a:xfrm>
            <a:off x="5490924" y="5467558"/>
            <a:ext cx="5327364" cy="642555"/>
          </a:xfrm>
          <a:prstGeom prst="rect">
            <a:avLst/>
          </a:prstGeom>
        </p:spPr>
        <p:txBody>
          <a:bodyPr wrap="square" rtlCol="0">
            <a:noAutofit/>
          </a:bodyPr>
          <a:lstStyle/>
          <a:p>
            <a:r>
              <a:rPr lang="zh-CN" altLang="en-US"/>
              <a:t>该位置评审时写成了“学生“，评审结束后对其进行了修改</a:t>
            </a:r>
          </a:p>
        </p:txBody>
      </p:sp>
      <p:sp>
        <p:nvSpPr>
          <p:cNvPr id="2" name="灯片编号占位符 1">
            <a:extLst>
              <a:ext uri="{FF2B5EF4-FFF2-40B4-BE49-F238E27FC236}">
                <a16:creationId xmlns:a16="http://schemas.microsoft.com/office/drawing/2014/main" id="{758FD4F5-9981-8E5F-6D96-FB631CEC6025}"/>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项目章程</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userDrawn="1"/>
        </p:nvSpPr>
        <p:spPr>
          <a:xfrm>
            <a:off x="1229643" y="956389"/>
            <a:ext cx="10026316" cy="304783"/>
          </a:xfrm>
          <a:prstGeom prst="rect">
            <a:avLst/>
          </a:prstGeom>
        </p:spPr>
        <p:txBody>
          <a:bodyPr wrap="square" rtlCol="0">
            <a:noAutofit/>
          </a:bodyPr>
          <a:lstStyle/>
          <a:p>
            <a:r>
              <a:rPr lang="en-US" altLang="zh-CN" b="0" u="none">
                <a:solidFill>
                  <a:srgbClr val="000000"/>
                </a:solidFill>
                <a:latin typeface="微软雅黑" charset="0"/>
                <a:ea typeface="微软雅黑" charset="0"/>
              </a:rPr>
              <a:t>3.</a:t>
            </a:r>
            <a:r>
              <a:rPr lang="zh-CN" altLang="en-US" b="0" u="none">
                <a:solidFill>
                  <a:srgbClr val="000000"/>
                </a:solidFill>
                <a:latin typeface="微软雅黑" charset="0"/>
                <a:ea typeface="微软雅黑" charset="0"/>
              </a:rPr>
              <a:t>是否提交了项目章程？内容是否完整？</a:t>
            </a:r>
            <a:endParaRPr lang="zh-CN" altLang="en-US">
              <a:latin typeface="微软雅黑" charset="0"/>
              <a:ea typeface="微软雅黑" charset="0"/>
            </a:endParaRPr>
          </a:p>
        </p:txBody>
      </p:sp>
      <p:pic>
        <p:nvPicPr>
          <p:cNvPr id="4" name="图片 3" descr="upload_110837817"/>
          <p:cNvPicPr>
            <a:picLocks noChangeAspect="1"/>
          </p:cNvPicPr>
          <p:nvPr/>
        </p:nvPicPr>
        <p:blipFill>
          <a:blip r:embed="rId3"/>
          <a:stretch>
            <a:fillRect/>
          </a:stretch>
        </p:blipFill>
        <p:spPr>
          <a:xfrm>
            <a:off x="2028385" y="1586975"/>
            <a:ext cx="7588050" cy="4613787"/>
          </a:xfrm>
          <a:prstGeom prst="rect">
            <a:avLst/>
          </a:prstGeom>
        </p:spPr>
      </p:pic>
      <p:sp>
        <p:nvSpPr>
          <p:cNvPr id="2" name="灯片编号占位符 1">
            <a:extLst>
              <a:ext uri="{FF2B5EF4-FFF2-40B4-BE49-F238E27FC236}">
                <a16:creationId xmlns:a16="http://schemas.microsoft.com/office/drawing/2014/main" id="{9E6BE339-B25B-585A-30D1-58772C04E8F7}"/>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p:nvSpPr>
        <p:spPr>
          <a:xfrm>
            <a:off x="404050" y="1681517"/>
            <a:ext cx="5026355" cy="1323439"/>
          </a:xfrm>
          <a:prstGeom prst="rect">
            <a:avLst/>
          </a:prstGeom>
          <a:noFill/>
        </p:spPr>
        <p:txBody>
          <a:bodyPr wrap="square" rtlCol="0">
            <a:spAutoFit/>
          </a:bodyPr>
          <a:lstStyle/>
          <a:p>
            <a:r>
              <a:rPr lang="zh-CN" altLang="en-US" sz="2000" dirty="0"/>
              <a:t>我们的</a:t>
            </a:r>
            <a:r>
              <a:rPr lang="en-US" altLang="zh-CN" sz="2000" dirty="0"/>
              <a:t>SRS Baseline</a:t>
            </a:r>
            <a:r>
              <a:rPr lang="zh-CN" altLang="en-US" sz="2000" dirty="0"/>
              <a:t>定义为</a:t>
            </a:r>
            <a:r>
              <a:rPr lang="en-US" altLang="zh-CN" sz="2000" dirty="0"/>
              <a:t>SRS</a:t>
            </a:r>
            <a:r>
              <a:rPr lang="zh-CN" altLang="en-US" sz="2000" dirty="0"/>
              <a:t>的</a:t>
            </a:r>
            <a:r>
              <a:rPr lang="en-US" altLang="zh-CN" sz="2000" dirty="0"/>
              <a:t>version 1.0.0</a:t>
            </a:r>
            <a:r>
              <a:rPr lang="zh-CN" altLang="en-US" sz="2000" dirty="0"/>
              <a:t>，进行了正式的发布并提交到了配置管理系统</a:t>
            </a:r>
          </a:p>
          <a:p>
            <a:endParaRPr lang="zh-CN" altLang="en-US" sz="2000" dirty="0"/>
          </a:p>
        </p:txBody>
      </p:sp>
      <p:sp>
        <p:nvSpPr>
          <p:cNvPr id="12" name="文本框 11"/>
          <p:cNvSpPr txBox="1"/>
          <p:nvPr/>
        </p:nvSpPr>
        <p:spPr>
          <a:xfrm>
            <a:off x="1229643" y="956389"/>
            <a:ext cx="10362628" cy="346822"/>
          </a:xfrm>
          <a:prstGeom prst="rect">
            <a:avLst/>
          </a:prstGeom>
        </p:spPr>
        <p:txBody>
          <a:bodyPr wrap="square" rtlCol="0">
            <a:noAutofit/>
          </a:bodyPr>
          <a:lstStyle/>
          <a:p>
            <a:r>
              <a:rPr lang="en-US" altLang="zh-CN" b="0" u="none" dirty="0">
                <a:solidFill>
                  <a:srgbClr val="000000"/>
                </a:solidFill>
                <a:latin typeface="微软雅黑" charset="0"/>
                <a:ea typeface="微软雅黑" charset="0"/>
              </a:rPr>
              <a:t>40. </a:t>
            </a:r>
            <a:r>
              <a:rPr lang="zh-CN" altLang="en-US" b="0" u="none" dirty="0">
                <a:solidFill>
                  <a:srgbClr val="000000"/>
                </a:solidFill>
                <a:latin typeface="微软雅黑" charset="0"/>
                <a:ea typeface="微软雅黑" charset="0"/>
              </a:rPr>
              <a:t>针对</a:t>
            </a:r>
            <a:r>
              <a:rPr lang="en-US" altLang="zh-CN" b="0" u="none" dirty="0">
                <a:solidFill>
                  <a:srgbClr val="000000"/>
                </a:solidFill>
                <a:latin typeface="微软雅黑" charset="0"/>
                <a:ea typeface="微软雅黑" charset="0"/>
              </a:rPr>
              <a:t>SRS Baseline</a:t>
            </a:r>
            <a:r>
              <a:rPr lang="zh-CN" altLang="en-US" b="0" u="none" dirty="0">
                <a:solidFill>
                  <a:srgbClr val="000000"/>
                </a:solidFill>
                <a:latin typeface="微软雅黑" charset="0"/>
                <a:ea typeface="微软雅黑" charset="0"/>
              </a:rPr>
              <a:t>，是否进行了正式的发布？是否定义了基准版本号？是否提交配置系统？</a:t>
            </a:r>
          </a:p>
        </p:txBody>
      </p:sp>
      <p:sp>
        <p:nvSpPr>
          <p:cNvPr id="13" name="文本框 12"/>
          <p:cNvSpPr txBox="1"/>
          <p:nvPr/>
        </p:nvSpPr>
        <p:spPr>
          <a:xfrm>
            <a:off x="1229643" y="336312"/>
            <a:ext cx="6190252" cy="599057"/>
          </a:xfrm>
          <a:prstGeom prst="rect">
            <a:avLst/>
          </a:prstGeom>
          <a:noFill/>
        </p:spPr>
        <p:txBody>
          <a:bodyPr wrap="square">
            <a:noAutofit/>
          </a:bodyPr>
          <a:lstStyle/>
          <a:p>
            <a:r>
              <a:rPr lang="en-US" altLang="zh-CN" sz="3200" dirty="0">
                <a:solidFill>
                  <a:srgbClr val="000000"/>
                </a:solidFill>
                <a:latin typeface="微软雅黑" charset="0"/>
                <a:ea typeface="微软雅黑" charset="0"/>
              </a:rPr>
              <a:t>Baseline</a:t>
            </a:r>
            <a:endParaRPr lang="zh-CN" altLang="en-US" sz="3200" spc="400" dirty="0">
              <a:solidFill>
                <a:schemeClr val="tx1">
                  <a:lumMod val="85000"/>
                  <a:lumOff val="15000"/>
                </a:schemeClr>
              </a:solidFill>
              <a:cs typeface="+mn-ea"/>
              <a:sym typeface="+mn-lt"/>
            </a:endParaRPr>
          </a:p>
        </p:txBody>
      </p:sp>
      <p:pic>
        <p:nvPicPr>
          <p:cNvPr id="2" name="图片 1" descr="upload_429891203"/>
          <p:cNvPicPr>
            <a:picLocks noChangeAspect="1"/>
          </p:cNvPicPr>
          <p:nvPr/>
        </p:nvPicPr>
        <p:blipFill>
          <a:blip r:embed="rId3"/>
          <a:stretch>
            <a:fillRect/>
          </a:stretch>
        </p:blipFill>
        <p:spPr>
          <a:xfrm>
            <a:off x="0" y="2767373"/>
            <a:ext cx="7086720" cy="1327591"/>
          </a:xfrm>
          <a:prstGeom prst="rect">
            <a:avLst/>
          </a:prstGeom>
        </p:spPr>
      </p:pic>
      <p:pic>
        <p:nvPicPr>
          <p:cNvPr id="6" name="图片 5" descr="upload_132036548"/>
          <p:cNvPicPr>
            <a:picLocks noChangeAspect="1"/>
          </p:cNvPicPr>
          <p:nvPr/>
        </p:nvPicPr>
        <p:blipFill>
          <a:blip r:embed="rId4"/>
          <a:stretch>
            <a:fillRect/>
          </a:stretch>
        </p:blipFill>
        <p:spPr>
          <a:xfrm>
            <a:off x="0" y="4094965"/>
            <a:ext cx="8264723" cy="3029152"/>
          </a:xfrm>
          <a:prstGeom prst="rect">
            <a:avLst/>
          </a:prstGeom>
        </p:spPr>
      </p:pic>
      <p:pic>
        <p:nvPicPr>
          <p:cNvPr id="8" name="图片 7" descr="upload_235832947"/>
          <p:cNvPicPr>
            <a:picLocks noChangeAspect="1"/>
          </p:cNvPicPr>
          <p:nvPr/>
        </p:nvPicPr>
        <p:blipFill>
          <a:blip r:embed="rId5"/>
          <a:stretch>
            <a:fillRect/>
          </a:stretch>
        </p:blipFill>
        <p:spPr>
          <a:xfrm>
            <a:off x="5646938" y="1570671"/>
            <a:ext cx="6544464" cy="1551973"/>
          </a:xfrm>
          <a:prstGeom prst="rect">
            <a:avLst/>
          </a:prstGeom>
        </p:spPr>
      </p:pic>
      <p:sp>
        <p:nvSpPr>
          <p:cNvPr id="3" name="灯片编号占位符 2">
            <a:extLst>
              <a:ext uri="{FF2B5EF4-FFF2-40B4-BE49-F238E27FC236}">
                <a16:creationId xmlns:a16="http://schemas.microsoft.com/office/drawing/2014/main" id="{5CCF96F8-4D4A-D098-9514-68D356C20690}"/>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组合 12"/>
          <p:cNvGrpSpPr/>
          <p:nvPr/>
        </p:nvGrpSpPr>
        <p:grpSpPr>
          <a:xfrm>
            <a:off x="2540000" y="2817585"/>
            <a:ext cx="5870074" cy="2180222"/>
            <a:chOff x="2540000" y="2817585"/>
            <a:chExt cx="5870074" cy="2180222"/>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010552" y="3023107"/>
              <a:ext cx="3966213" cy="768350"/>
            </a:xfrm>
            <a:prstGeom prst="rect">
              <a:avLst/>
            </a:prstGeom>
            <a:noFill/>
          </p:spPr>
          <p:txBody>
            <a:bodyPr wrap="square" rtlCol="0">
              <a:spAutoFit/>
            </a:bodyPr>
            <a:lstStyle/>
            <a:p>
              <a:pPr algn="dist"/>
              <a:r>
                <a:rPr lang="zh-CN" altLang="en-US" sz="4400" spc="400" dirty="0">
                  <a:solidFill>
                    <a:schemeClr val="bg1"/>
                  </a:solidFill>
                  <a:effectLst>
                    <a:outerShdw blurRad="76200" dist="38100" dir="5400000" algn="t" rotWithShape="0">
                      <a:prstClr val="black">
                        <a:alpha val="22000"/>
                      </a:prstClr>
                    </a:outerShdw>
                  </a:effectLst>
                  <a:cs typeface="+mn-ea"/>
                  <a:sym typeface="+mn-lt"/>
                </a:rPr>
                <a:t>需求变更</a:t>
              </a:r>
            </a:p>
          </p:txBody>
        </p:sp>
        <p:sp>
          <p:nvSpPr>
            <p:cNvPr id="12" name="文本框 11"/>
            <p:cNvSpPr txBox="1"/>
            <p:nvPr/>
          </p:nvSpPr>
          <p:spPr>
            <a:xfrm>
              <a:off x="2859313" y="2875002"/>
              <a:ext cx="1194781" cy="2122805"/>
            </a:xfrm>
            <a:prstGeom prst="rect">
              <a:avLst/>
            </a:prstGeom>
            <a:noFill/>
          </p:spPr>
          <p:txBody>
            <a:bodyPr wrap="square" rtlCol="0">
              <a:spAutoFit/>
            </a:bodyPr>
            <a:lstStyle/>
            <a:p>
              <a:pPr algn="ctr"/>
              <a:r>
                <a:rPr lang="en-US" altLang="zh-CN" sz="6600" dirty="0">
                  <a:solidFill>
                    <a:schemeClr val="bg1"/>
                  </a:solidFill>
                  <a:effectLst>
                    <a:outerShdw blurRad="38100" dist="38100" dir="2700000" algn="tl">
                      <a:srgbClr val="000000">
                        <a:alpha val="43137"/>
                      </a:srgbClr>
                    </a:outerShdw>
                  </a:effectLst>
                  <a:cs typeface="+mn-ea"/>
                  <a:sym typeface="+mn-lt"/>
                </a:rPr>
                <a:t>05</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sp>
        <p:nvSpPr>
          <p:cNvPr id="8" name="灯片编号占位符 7">
            <a:extLst>
              <a:ext uri="{FF2B5EF4-FFF2-40B4-BE49-F238E27FC236}">
                <a16:creationId xmlns:a16="http://schemas.microsoft.com/office/drawing/2014/main" id="{29CC8C53-B047-BA79-1B73-1528F740FD88}"/>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5822410"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需求管理工具</a:t>
            </a:r>
            <a:r>
              <a:rPr lang="en-US" altLang="zh-CN" sz="3200" spc="400" dirty="0">
                <a:solidFill>
                  <a:schemeClr val="tx1">
                    <a:lumMod val="85000"/>
                    <a:lumOff val="15000"/>
                  </a:schemeClr>
                </a:solidFill>
                <a:cs typeface="+mn-ea"/>
                <a:sym typeface="+mn-lt"/>
              </a:rPr>
              <a:t>——</a:t>
            </a:r>
            <a:r>
              <a:rPr lang="zh-CN" altLang="en-US" sz="3200" spc="400" dirty="0">
                <a:solidFill>
                  <a:schemeClr val="tx1">
                    <a:lumMod val="85000"/>
                    <a:lumOff val="15000"/>
                  </a:schemeClr>
                </a:solidFill>
                <a:cs typeface="+mn-ea"/>
                <a:sym typeface="+mn-lt"/>
              </a:rPr>
              <a:t>统御</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userDrawn="1"/>
        </p:nvSpPr>
        <p:spPr>
          <a:xfrm>
            <a:off x="1229359" y="956310"/>
            <a:ext cx="10720661" cy="391666"/>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41. </a:t>
            </a:r>
            <a:r>
              <a:rPr b="0" u="none" dirty="0" err="1">
                <a:solidFill>
                  <a:srgbClr val="000000"/>
                </a:solidFill>
                <a:latin typeface="微软雅黑" panose="020B0503020204020204" charset="-122"/>
                <a:ea typeface="微软雅黑" panose="020B0503020204020204" charset="-122"/>
              </a:rPr>
              <a:t>针对需求的管理，是否采用了需求管理工具？是否把全部需求录入工具？是否建立了跟踪链接矩阵</a:t>
            </a:r>
            <a:r>
              <a:rPr b="0" u="none" dirty="0">
                <a:solidFill>
                  <a:srgbClr val="000000"/>
                </a:solidFill>
                <a:latin typeface="微软雅黑" panose="020B0503020204020204" charset="-122"/>
                <a:ea typeface="微软雅黑" panose="020B0503020204020204" charset="-122"/>
              </a:rPr>
              <a:t>？</a:t>
            </a:r>
          </a:p>
        </p:txBody>
      </p:sp>
      <p:pic>
        <p:nvPicPr>
          <p:cNvPr id="3" name="图片 2"/>
          <p:cNvPicPr>
            <a:picLocks noChangeAspect="1"/>
          </p:cNvPicPr>
          <p:nvPr/>
        </p:nvPicPr>
        <p:blipFill>
          <a:blip r:embed="rId3"/>
          <a:stretch>
            <a:fillRect/>
          </a:stretch>
        </p:blipFill>
        <p:spPr>
          <a:xfrm>
            <a:off x="676275" y="1722755"/>
            <a:ext cx="8785860" cy="4311015"/>
          </a:xfrm>
          <a:prstGeom prst="rect">
            <a:avLst/>
          </a:prstGeom>
        </p:spPr>
      </p:pic>
      <p:sp>
        <p:nvSpPr>
          <p:cNvPr id="4" name="灯片编号占位符 3">
            <a:extLst>
              <a:ext uri="{FF2B5EF4-FFF2-40B4-BE49-F238E27FC236}">
                <a16:creationId xmlns:a16="http://schemas.microsoft.com/office/drawing/2014/main" id="{ACE472CC-1E91-1391-C952-DC48BC71FB48}"/>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5822410"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需求管理</a:t>
            </a:r>
            <a:r>
              <a:rPr lang="en-US" altLang="zh-CN" sz="3200" spc="400" dirty="0">
                <a:solidFill>
                  <a:schemeClr val="tx1">
                    <a:lumMod val="85000"/>
                    <a:lumOff val="15000"/>
                  </a:schemeClr>
                </a:solidFill>
                <a:cs typeface="+mn-ea"/>
                <a:sym typeface="+mn-lt"/>
              </a:rPr>
              <a:t>——</a:t>
            </a:r>
            <a:r>
              <a:rPr lang="zh-CN" altLang="en-US" sz="3200" spc="400" dirty="0">
                <a:solidFill>
                  <a:schemeClr val="tx1">
                    <a:lumMod val="85000"/>
                    <a:lumOff val="15000"/>
                  </a:schemeClr>
                </a:solidFill>
                <a:cs typeface="+mn-ea"/>
                <a:sym typeface="+mn-lt"/>
              </a:rPr>
              <a:t>需求录入</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3"/>
          <a:stretch>
            <a:fillRect/>
          </a:stretch>
        </p:blipFill>
        <p:spPr>
          <a:xfrm>
            <a:off x="1229360" y="1448435"/>
            <a:ext cx="6126480" cy="4625975"/>
          </a:xfrm>
          <a:prstGeom prst="rect">
            <a:avLst/>
          </a:prstGeom>
        </p:spPr>
      </p:pic>
      <p:sp>
        <p:nvSpPr>
          <p:cNvPr id="11" name="文本框 10"/>
          <p:cNvSpPr txBox="1"/>
          <p:nvPr/>
        </p:nvSpPr>
        <p:spPr>
          <a:xfrm>
            <a:off x="1229359" y="956310"/>
            <a:ext cx="10720661" cy="391666"/>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41. </a:t>
            </a:r>
            <a:r>
              <a:rPr b="0" u="none" dirty="0" err="1">
                <a:solidFill>
                  <a:srgbClr val="000000"/>
                </a:solidFill>
                <a:latin typeface="微软雅黑" panose="020B0503020204020204" charset="-122"/>
                <a:ea typeface="微软雅黑" panose="020B0503020204020204" charset="-122"/>
              </a:rPr>
              <a:t>针对需求的管理，是否采用了需求管理工具？是否把全部需求录入工具？是否建立了跟踪链接矩阵</a:t>
            </a:r>
            <a:r>
              <a:rPr b="0" u="none" dirty="0">
                <a:solidFill>
                  <a:srgbClr val="000000"/>
                </a:solidFill>
                <a:latin typeface="微软雅黑" panose="020B0503020204020204" charset="-122"/>
                <a:ea typeface="微软雅黑" panose="020B0503020204020204" charset="-122"/>
              </a:rPr>
              <a:t>？</a:t>
            </a:r>
          </a:p>
        </p:txBody>
      </p:sp>
      <p:sp>
        <p:nvSpPr>
          <p:cNvPr id="2" name="灯片编号占位符 1">
            <a:extLst>
              <a:ext uri="{FF2B5EF4-FFF2-40B4-BE49-F238E27FC236}">
                <a16:creationId xmlns:a16="http://schemas.microsoft.com/office/drawing/2014/main" id="{9FAD2040-4ECE-8C9C-5481-3FC38AFEBD6A}"/>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5822410"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需求管理</a:t>
            </a:r>
            <a:r>
              <a:rPr lang="en-US" altLang="zh-CN" sz="3200" spc="400" dirty="0">
                <a:solidFill>
                  <a:schemeClr val="tx1">
                    <a:lumMod val="85000"/>
                    <a:lumOff val="15000"/>
                  </a:schemeClr>
                </a:solidFill>
                <a:cs typeface="+mn-ea"/>
                <a:sym typeface="+mn-lt"/>
              </a:rPr>
              <a:t>——</a:t>
            </a:r>
            <a:r>
              <a:rPr lang="zh-CN" altLang="en-US" sz="3200" spc="400" dirty="0">
                <a:solidFill>
                  <a:schemeClr val="tx1">
                    <a:lumMod val="85000"/>
                    <a:lumOff val="15000"/>
                  </a:schemeClr>
                </a:solidFill>
                <a:cs typeface="+mn-ea"/>
                <a:sym typeface="+mn-lt"/>
              </a:rPr>
              <a:t>跟踪矩阵</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3"/>
          <a:stretch>
            <a:fillRect/>
          </a:stretch>
        </p:blipFill>
        <p:spPr>
          <a:xfrm>
            <a:off x="1229360" y="1386840"/>
            <a:ext cx="9244330" cy="4535805"/>
          </a:xfrm>
          <a:prstGeom prst="rect">
            <a:avLst/>
          </a:prstGeom>
        </p:spPr>
      </p:pic>
      <p:sp>
        <p:nvSpPr>
          <p:cNvPr id="11" name="文本框 10"/>
          <p:cNvSpPr txBox="1"/>
          <p:nvPr/>
        </p:nvSpPr>
        <p:spPr>
          <a:xfrm>
            <a:off x="1229359" y="956310"/>
            <a:ext cx="10720661" cy="391666"/>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41. </a:t>
            </a:r>
            <a:r>
              <a:rPr b="0" u="none" dirty="0" err="1">
                <a:solidFill>
                  <a:srgbClr val="000000"/>
                </a:solidFill>
                <a:latin typeface="微软雅黑" panose="020B0503020204020204" charset="-122"/>
                <a:ea typeface="微软雅黑" panose="020B0503020204020204" charset="-122"/>
              </a:rPr>
              <a:t>针对需求的管理，是否采用了需求管理工具？是否把全部需求录入工具？是否建立了跟踪链接矩阵</a:t>
            </a:r>
            <a:r>
              <a:rPr b="0" u="none" dirty="0">
                <a:solidFill>
                  <a:srgbClr val="000000"/>
                </a:solidFill>
                <a:latin typeface="微软雅黑" panose="020B0503020204020204" charset="-122"/>
                <a:ea typeface="微软雅黑" panose="020B0503020204020204" charset="-122"/>
              </a:rPr>
              <a:t>？</a:t>
            </a:r>
          </a:p>
        </p:txBody>
      </p:sp>
      <p:sp>
        <p:nvSpPr>
          <p:cNvPr id="2" name="灯片编号占位符 1">
            <a:extLst>
              <a:ext uri="{FF2B5EF4-FFF2-40B4-BE49-F238E27FC236}">
                <a16:creationId xmlns:a16="http://schemas.microsoft.com/office/drawing/2014/main" id="{C3CE4B36-1588-1BD3-6903-2B95CA327384}"/>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2049145" cy="598805"/>
          </a:xfrm>
          <a:prstGeom prst="rect">
            <a:avLst/>
          </a:prstGeom>
          <a:noFill/>
        </p:spPr>
        <p:txBody>
          <a:bodyPr wrap="square">
            <a:noAutofit/>
          </a:bodyPr>
          <a:lstStyle/>
          <a:p>
            <a:r>
              <a:rPr lang="en-US" altLang="zh-CN" sz="3200" spc="400" dirty="0">
                <a:solidFill>
                  <a:schemeClr val="tx1">
                    <a:lumMod val="85000"/>
                    <a:lumOff val="15000"/>
                  </a:schemeClr>
                </a:solidFill>
                <a:cs typeface="+mn-ea"/>
                <a:sym typeface="+mn-lt"/>
              </a:rPr>
              <a:t>CCB</a:t>
            </a:r>
            <a:endParaRPr lang="zh-CN" altLang="en-US" sz="3200" spc="400" dirty="0">
              <a:solidFill>
                <a:schemeClr val="tx1">
                  <a:lumMod val="85000"/>
                  <a:lumOff val="15000"/>
                </a:schemeClr>
              </a:solidFill>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userDrawn="1"/>
        </p:nvSpPr>
        <p:spPr>
          <a:xfrm>
            <a:off x="1229360" y="956310"/>
            <a:ext cx="7907660" cy="321058"/>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42. </a:t>
            </a:r>
            <a:r>
              <a:rPr b="0" u="none" dirty="0" err="1">
                <a:solidFill>
                  <a:srgbClr val="000000"/>
                </a:solidFill>
                <a:latin typeface="微软雅黑" panose="020B0503020204020204" charset="-122"/>
                <a:ea typeface="微软雅黑" panose="020B0503020204020204" charset="-122"/>
              </a:rPr>
              <a:t>针对项目的需求变化，是否建议了CCB组织和人选？为什么</a:t>
            </a:r>
            <a:r>
              <a:rPr b="0" u="none" dirty="0">
                <a:solidFill>
                  <a:srgbClr val="000000"/>
                </a:solidFill>
                <a:latin typeface="微软雅黑" panose="020B0503020204020204" charset="-122"/>
                <a:ea typeface="微软雅黑" panose="020B0503020204020204" charset="-122"/>
              </a:rPr>
              <a:t>？</a:t>
            </a:r>
          </a:p>
        </p:txBody>
      </p:sp>
      <p:pic>
        <p:nvPicPr>
          <p:cNvPr id="9" name="图片 8" descr="upload_519466738"/>
          <p:cNvPicPr>
            <a:picLocks noChangeAspect="1"/>
          </p:cNvPicPr>
          <p:nvPr/>
        </p:nvPicPr>
        <p:blipFill>
          <a:blip r:embed="rId3"/>
          <a:stretch>
            <a:fillRect/>
          </a:stretch>
        </p:blipFill>
        <p:spPr>
          <a:xfrm>
            <a:off x="126117" y="1933797"/>
            <a:ext cx="5769861" cy="3773006"/>
          </a:xfrm>
          <a:prstGeom prst="rect">
            <a:avLst/>
          </a:prstGeom>
        </p:spPr>
      </p:pic>
      <p:pic>
        <p:nvPicPr>
          <p:cNvPr id="10" name="图片 9" descr="upload_740074559"/>
          <p:cNvPicPr>
            <a:picLocks noChangeAspect="1"/>
          </p:cNvPicPr>
          <p:nvPr/>
        </p:nvPicPr>
        <p:blipFill>
          <a:blip r:embed="rId4"/>
          <a:stretch>
            <a:fillRect/>
          </a:stretch>
        </p:blipFill>
        <p:spPr>
          <a:xfrm>
            <a:off x="6116683" y="2028385"/>
            <a:ext cx="5727822" cy="3678418"/>
          </a:xfrm>
          <a:prstGeom prst="rect">
            <a:avLst/>
          </a:prstGeom>
        </p:spPr>
      </p:pic>
      <p:sp>
        <p:nvSpPr>
          <p:cNvPr id="3" name="灯片编号占位符 2">
            <a:extLst>
              <a:ext uri="{FF2B5EF4-FFF2-40B4-BE49-F238E27FC236}">
                <a16:creationId xmlns:a16="http://schemas.microsoft.com/office/drawing/2014/main" id="{99398831-7FE1-1487-BD41-51AFCA6A6409}"/>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2049145" cy="598805"/>
          </a:xfrm>
          <a:prstGeom prst="rect">
            <a:avLst/>
          </a:prstGeom>
          <a:noFill/>
        </p:spPr>
        <p:txBody>
          <a:bodyPr wrap="square">
            <a:noAutofit/>
          </a:bodyPr>
          <a:lstStyle/>
          <a:p>
            <a:r>
              <a:rPr lang="en-US" altLang="zh-CN" sz="3200" spc="400" dirty="0">
                <a:solidFill>
                  <a:schemeClr val="tx1">
                    <a:lumMod val="85000"/>
                    <a:lumOff val="15000"/>
                  </a:schemeClr>
                </a:solidFill>
                <a:cs typeface="+mn-ea"/>
                <a:sym typeface="+mn-lt"/>
              </a:rPr>
              <a:t>CCB</a:t>
            </a:r>
            <a:endParaRPr lang="zh-CN" altLang="en-US" sz="3200" spc="400" dirty="0">
              <a:solidFill>
                <a:schemeClr val="tx1">
                  <a:lumMod val="85000"/>
                  <a:lumOff val="15000"/>
                </a:schemeClr>
              </a:solidFill>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userDrawn="1"/>
        </p:nvSpPr>
        <p:spPr>
          <a:xfrm>
            <a:off x="1229360" y="956310"/>
            <a:ext cx="7907660" cy="321058"/>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42. </a:t>
            </a:r>
            <a:r>
              <a:rPr b="0" u="none" dirty="0" err="1">
                <a:solidFill>
                  <a:srgbClr val="000000"/>
                </a:solidFill>
                <a:latin typeface="微软雅黑" panose="020B0503020204020204" charset="-122"/>
                <a:ea typeface="微软雅黑" panose="020B0503020204020204" charset="-122"/>
              </a:rPr>
              <a:t>针对项目的需求变化，是否建议了CCB组织和人选？为什么</a:t>
            </a:r>
            <a:r>
              <a:rPr b="0" u="none" dirty="0">
                <a:solidFill>
                  <a:srgbClr val="000000"/>
                </a:solidFill>
                <a:latin typeface="微软雅黑" panose="020B0503020204020204" charset="-122"/>
                <a:ea typeface="微软雅黑" panose="020B0503020204020204" charset="-122"/>
              </a:rPr>
              <a:t>？</a:t>
            </a:r>
          </a:p>
        </p:txBody>
      </p:sp>
      <p:pic>
        <p:nvPicPr>
          <p:cNvPr id="3" name="图片 2"/>
          <p:cNvPicPr>
            <a:picLocks noChangeAspect="1"/>
          </p:cNvPicPr>
          <p:nvPr/>
        </p:nvPicPr>
        <p:blipFill>
          <a:blip r:embed="rId3"/>
          <a:stretch>
            <a:fillRect/>
          </a:stretch>
        </p:blipFill>
        <p:spPr>
          <a:xfrm>
            <a:off x="937260" y="1417320"/>
            <a:ext cx="5288915" cy="4788535"/>
          </a:xfrm>
          <a:prstGeom prst="rect">
            <a:avLst/>
          </a:prstGeom>
        </p:spPr>
      </p:pic>
      <p:pic>
        <p:nvPicPr>
          <p:cNvPr id="4" name="图片 3" descr="upload_562622858"/>
          <p:cNvPicPr>
            <a:picLocks noChangeAspect="1"/>
          </p:cNvPicPr>
          <p:nvPr/>
        </p:nvPicPr>
        <p:blipFill>
          <a:blip r:embed="rId4"/>
          <a:stretch>
            <a:fillRect/>
          </a:stretch>
        </p:blipFill>
        <p:spPr>
          <a:xfrm>
            <a:off x="5748841" y="1345250"/>
            <a:ext cx="4414101" cy="4971119"/>
          </a:xfrm>
          <a:prstGeom prst="rect">
            <a:avLst/>
          </a:prstGeom>
        </p:spPr>
      </p:pic>
      <p:sp>
        <p:nvSpPr>
          <p:cNvPr id="7" name="灯片编号占位符 6">
            <a:extLst>
              <a:ext uri="{FF2B5EF4-FFF2-40B4-BE49-F238E27FC236}">
                <a16:creationId xmlns:a16="http://schemas.microsoft.com/office/drawing/2014/main" id="{F4BD255F-D8C2-F914-FB7E-69B57BF0AB29}"/>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5822410"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需求变更申请报告</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360" y="956310"/>
            <a:ext cx="8117064" cy="307098"/>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43. </a:t>
            </a:r>
            <a:r>
              <a:rPr b="0" u="none" dirty="0" err="1">
                <a:solidFill>
                  <a:srgbClr val="000000"/>
                </a:solidFill>
                <a:latin typeface="微软雅黑" panose="020B0503020204020204" charset="-122"/>
                <a:ea typeface="微软雅黑" panose="020B0503020204020204" charset="-122"/>
              </a:rPr>
              <a:t>针对用户的需求变化，是否提交了需求变更申请报告？内容是否完整</a:t>
            </a:r>
            <a:r>
              <a:rPr b="0" u="none" dirty="0">
                <a:solidFill>
                  <a:srgbClr val="000000"/>
                </a:solidFill>
                <a:latin typeface="微软雅黑" panose="020B0503020204020204" charset="-122"/>
                <a:ea typeface="微软雅黑" panose="020B0503020204020204" charset="-122"/>
              </a:rPr>
              <a:t>？</a:t>
            </a:r>
          </a:p>
        </p:txBody>
      </p:sp>
      <p:pic>
        <p:nvPicPr>
          <p:cNvPr id="4" name="图片 3"/>
          <p:cNvPicPr>
            <a:picLocks noChangeAspect="1"/>
          </p:cNvPicPr>
          <p:nvPr/>
        </p:nvPicPr>
        <p:blipFill>
          <a:blip r:embed="rId3"/>
          <a:stretch>
            <a:fillRect/>
          </a:stretch>
        </p:blipFill>
        <p:spPr>
          <a:xfrm>
            <a:off x="0" y="1539187"/>
            <a:ext cx="3413125" cy="2498090"/>
          </a:xfrm>
          <a:prstGeom prst="rect">
            <a:avLst/>
          </a:prstGeom>
        </p:spPr>
      </p:pic>
      <p:pic>
        <p:nvPicPr>
          <p:cNvPr id="7" name="图片 6"/>
          <p:cNvPicPr>
            <a:picLocks noChangeAspect="1"/>
          </p:cNvPicPr>
          <p:nvPr/>
        </p:nvPicPr>
        <p:blipFill>
          <a:blip r:embed="rId4"/>
          <a:stretch>
            <a:fillRect/>
          </a:stretch>
        </p:blipFill>
        <p:spPr>
          <a:xfrm>
            <a:off x="1893491" y="1589669"/>
            <a:ext cx="3325495" cy="4895215"/>
          </a:xfrm>
          <a:prstGeom prst="rect">
            <a:avLst/>
          </a:prstGeom>
        </p:spPr>
      </p:pic>
      <p:sp>
        <p:nvSpPr>
          <p:cNvPr id="2" name="灯片编号占位符 1">
            <a:extLst>
              <a:ext uri="{FF2B5EF4-FFF2-40B4-BE49-F238E27FC236}">
                <a16:creationId xmlns:a16="http://schemas.microsoft.com/office/drawing/2014/main" id="{533EDC97-D8EC-32C6-7DA9-3DCBBF8C6070}"/>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pic>
        <p:nvPicPr>
          <p:cNvPr id="10" name="图片 9">
            <a:extLst>
              <a:ext uri="{FF2B5EF4-FFF2-40B4-BE49-F238E27FC236}">
                <a16:creationId xmlns:a16="http://schemas.microsoft.com/office/drawing/2014/main" id="{F00F43AB-AAE9-7A03-2823-03A56C1A33DF}"/>
              </a:ext>
            </a:extLst>
          </p:cNvPr>
          <p:cNvPicPr>
            <a:picLocks noChangeAspect="1"/>
          </p:cNvPicPr>
          <p:nvPr/>
        </p:nvPicPr>
        <p:blipFill>
          <a:blip r:embed="rId5"/>
          <a:stretch>
            <a:fillRect/>
          </a:stretch>
        </p:blipFill>
        <p:spPr>
          <a:xfrm>
            <a:off x="5609333" y="1414000"/>
            <a:ext cx="5458241" cy="51878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3002915"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变更影响分析</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360" y="956310"/>
            <a:ext cx="8903970" cy="391652"/>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44. </a:t>
            </a:r>
            <a:r>
              <a:rPr b="0" u="none" dirty="0" err="1">
                <a:solidFill>
                  <a:srgbClr val="000000"/>
                </a:solidFill>
                <a:latin typeface="微软雅黑" panose="020B0503020204020204" charset="-122"/>
                <a:ea typeface="微软雅黑" panose="020B0503020204020204" charset="-122"/>
              </a:rPr>
              <a:t>是否采用了需求管理工具对用户的需求变化进行了需求变更影响分析？效果如何</a:t>
            </a:r>
            <a:r>
              <a:rPr b="0" u="none" dirty="0">
                <a:solidFill>
                  <a:srgbClr val="000000"/>
                </a:solidFill>
                <a:latin typeface="微软雅黑" panose="020B0503020204020204" charset="-122"/>
                <a:ea typeface="微软雅黑" panose="020B0503020204020204" charset="-122"/>
              </a:rPr>
              <a:t>？</a:t>
            </a:r>
          </a:p>
        </p:txBody>
      </p:sp>
      <p:pic>
        <p:nvPicPr>
          <p:cNvPr id="2" name="图片 1"/>
          <p:cNvPicPr>
            <a:picLocks noChangeAspect="1"/>
          </p:cNvPicPr>
          <p:nvPr/>
        </p:nvPicPr>
        <p:blipFill>
          <a:blip r:embed="rId3"/>
          <a:stretch>
            <a:fillRect/>
          </a:stretch>
        </p:blipFill>
        <p:spPr>
          <a:xfrm>
            <a:off x="1056005" y="1878330"/>
            <a:ext cx="9077325" cy="3274060"/>
          </a:xfrm>
          <a:prstGeom prst="rect">
            <a:avLst/>
          </a:prstGeom>
        </p:spPr>
      </p:pic>
      <p:sp>
        <p:nvSpPr>
          <p:cNvPr id="4" name="灯片编号占位符 3">
            <a:extLst>
              <a:ext uri="{FF2B5EF4-FFF2-40B4-BE49-F238E27FC236}">
                <a16:creationId xmlns:a16="http://schemas.microsoft.com/office/drawing/2014/main" id="{BE25A934-623B-3667-B58B-41FA312F3FEB}"/>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3002915"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变更影响分析</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056005" y="1059112"/>
            <a:ext cx="9528836" cy="668625"/>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4</a:t>
            </a:r>
            <a:r>
              <a:rPr lang="en-US" b="0" u="none" dirty="0">
                <a:solidFill>
                  <a:srgbClr val="000000"/>
                </a:solidFill>
                <a:latin typeface="微软雅黑" panose="020B0503020204020204" charset="-122"/>
                <a:ea typeface="微软雅黑" panose="020B0503020204020204" charset="-122"/>
              </a:rPr>
              <a:t>5</a:t>
            </a:r>
            <a:r>
              <a:rPr b="0" u="none" dirty="0">
                <a:solidFill>
                  <a:srgbClr val="000000"/>
                </a:solidFill>
                <a:latin typeface="微软雅黑" panose="020B0503020204020204" charset="-122"/>
                <a:ea typeface="微软雅黑" panose="020B0503020204020204" charset="-122"/>
              </a:rPr>
              <a:t>. </a:t>
            </a:r>
            <a:r>
              <a:rPr lang="zh-CN" altLang="en-US" b="0" u="none" dirty="0">
                <a:solidFill>
                  <a:srgbClr val="000000"/>
                </a:solidFill>
                <a:latin typeface="微软雅黑" panose="020B0503020204020204" charset="-122"/>
                <a:ea typeface="微软雅黑" panose="020B0503020204020204" charset="-122"/>
              </a:rPr>
              <a:t>针对变更的影响，在项目计划中，建议的变更如何影响任务的执行顺序、依赖性、工作量或进度？</a:t>
            </a:r>
            <a:endParaRPr b="0" u="none" dirty="0">
              <a:solidFill>
                <a:srgbClr val="000000"/>
              </a:solidFill>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BE25A934-623B-3667-B58B-41FA312F3FEB}"/>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pic>
        <p:nvPicPr>
          <p:cNvPr id="8" name="图片 7">
            <a:extLst>
              <a:ext uri="{FF2B5EF4-FFF2-40B4-BE49-F238E27FC236}">
                <a16:creationId xmlns:a16="http://schemas.microsoft.com/office/drawing/2014/main" id="{4E69FBB9-D8D9-0D92-6EA0-81E328D30167}"/>
              </a:ext>
            </a:extLst>
          </p:cNvPr>
          <p:cNvPicPr>
            <a:picLocks noChangeAspect="1"/>
          </p:cNvPicPr>
          <p:nvPr/>
        </p:nvPicPr>
        <p:blipFill>
          <a:blip r:embed="rId3"/>
          <a:stretch>
            <a:fillRect/>
          </a:stretch>
        </p:blipFill>
        <p:spPr>
          <a:xfrm>
            <a:off x="165631" y="1921728"/>
            <a:ext cx="5703848" cy="4333733"/>
          </a:xfrm>
          <a:prstGeom prst="rect">
            <a:avLst/>
          </a:prstGeom>
        </p:spPr>
      </p:pic>
      <p:pic>
        <p:nvPicPr>
          <p:cNvPr id="10" name="图片 9">
            <a:extLst>
              <a:ext uri="{FF2B5EF4-FFF2-40B4-BE49-F238E27FC236}">
                <a16:creationId xmlns:a16="http://schemas.microsoft.com/office/drawing/2014/main" id="{AAA54BF5-B059-A180-B34B-80E390A13BD4}"/>
              </a:ext>
            </a:extLst>
          </p:cNvPr>
          <p:cNvPicPr>
            <a:picLocks noChangeAspect="1"/>
          </p:cNvPicPr>
          <p:nvPr/>
        </p:nvPicPr>
        <p:blipFill>
          <a:blip r:embed="rId4"/>
          <a:stretch>
            <a:fillRect/>
          </a:stretch>
        </p:blipFill>
        <p:spPr>
          <a:xfrm>
            <a:off x="6027575" y="2991028"/>
            <a:ext cx="5504315" cy="2080371"/>
          </a:xfrm>
          <a:prstGeom prst="rect">
            <a:avLst/>
          </a:prstGeom>
        </p:spPr>
      </p:pic>
    </p:spTree>
    <p:custDataLst>
      <p:tags r:id="rId1"/>
    </p:custDataLst>
    <p:extLst>
      <p:ext uri="{BB962C8B-B14F-4D97-AF65-F5344CB8AC3E}">
        <p14:creationId xmlns:p14="http://schemas.microsoft.com/office/powerpoint/2010/main" val="2330048906"/>
      </p:ext>
    </p:ext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项目章程</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userDrawn="1"/>
        </p:nvSpPr>
        <p:spPr>
          <a:xfrm>
            <a:off x="1229643" y="956389"/>
            <a:ext cx="10026316" cy="304783"/>
          </a:xfrm>
          <a:prstGeom prst="rect">
            <a:avLst/>
          </a:prstGeom>
        </p:spPr>
        <p:txBody>
          <a:bodyPr wrap="square" rtlCol="0">
            <a:noAutofit/>
          </a:bodyPr>
          <a:lstStyle/>
          <a:p>
            <a:r>
              <a:rPr lang="en-US" altLang="zh-CN" b="0" u="none">
                <a:solidFill>
                  <a:srgbClr val="000000"/>
                </a:solidFill>
                <a:latin typeface="微软雅黑" charset="0"/>
                <a:ea typeface="微软雅黑" charset="0"/>
              </a:rPr>
              <a:t>3.</a:t>
            </a:r>
            <a:r>
              <a:rPr lang="zh-CN" altLang="en-US" b="0" u="none">
                <a:solidFill>
                  <a:srgbClr val="000000"/>
                </a:solidFill>
                <a:latin typeface="微软雅黑" charset="0"/>
                <a:ea typeface="微软雅黑" charset="0"/>
              </a:rPr>
              <a:t>是否提交了项目章程？内容是否完整？</a:t>
            </a:r>
            <a:endParaRPr lang="zh-CN" altLang="en-US">
              <a:latin typeface="微软雅黑" charset="0"/>
              <a:ea typeface="微软雅黑" charset="0"/>
            </a:endParaRPr>
          </a:p>
        </p:txBody>
      </p:sp>
      <p:pic>
        <p:nvPicPr>
          <p:cNvPr id="2" name="图片 1" descr="upload_659839873"/>
          <p:cNvPicPr>
            <a:picLocks noChangeAspect="1"/>
          </p:cNvPicPr>
          <p:nvPr/>
        </p:nvPicPr>
        <p:blipFill>
          <a:blip r:embed="rId3"/>
          <a:stretch>
            <a:fillRect/>
          </a:stretch>
        </p:blipFill>
        <p:spPr>
          <a:xfrm>
            <a:off x="1508488" y="2089005"/>
            <a:ext cx="9175025" cy="2679990"/>
          </a:xfrm>
          <a:prstGeom prst="rect">
            <a:avLst/>
          </a:prstGeom>
        </p:spPr>
      </p:pic>
      <p:sp>
        <p:nvSpPr>
          <p:cNvPr id="4" name="灯片编号占位符 3">
            <a:extLst>
              <a:ext uri="{FF2B5EF4-FFF2-40B4-BE49-F238E27FC236}">
                <a16:creationId xmlns:a16="http://schemas.microsoft.com/office/drawing/2014/main" id="{ACBEAB8F-EE67-0F47-BC19-80397BD6F671}"/>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组合 12"/>
          <p:cNvGrpSpPr/>
          <p:nvPr/>
        </p:nvGrpSpPr>
        <p:grpSpPr>
          <a:xfrm>
            <a:off x="2540000" y="2817585"/>
            <a:ext cx="5870074" cy="2180222"/>
            <a:chOff x="2540000" y="2817585"/>
            <a:chExt cx="5870074" cy="2180222"/>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010552" y="3023107"/>
              <a:ext cx="3966213" cy="768350"/>
            </a:xfrm>
            <a:prstGeom prst="rect">
              <a:avLst/>
            </a:prstGeom>
            <a:noFill/>
          </p:spPr>
          <p:txBody>
            <a:bodyPr wrap="square" rtlCol="0">
              <a:spAutoFit/>
            </a:bodyPr>
            <a:lstStyle/>
            <a:p>
              <a:pPr algn="dist"/>
              <a:r>
                <a:rPr lang="zh-CN" altLang="en-US" sz="4400" spc="400" dirty="0">
                  <a:solidFill>
                    <a:schemeClr val="bg1"/>
                  </a:solidFill>
                  <a:effectLst>
                    <a:outerShdw blurRad="76200" dist="38100" dir="5400000" algn="t" rotWithShape="0">
                      <a:prstClr val="black">
                        <a:alpha val="22000"/>
                      </a:prstClr>
                    </a:outerShdw>
                  </a:effectLst>
                  <a:cs typeface="+mn-ea"/>
                  <a:sym typeface="+mn-lt"/>
                </a:rPr>
                <a:t>项目总结</a:t>
              </a:r>
            </a:p>
          </p:txBody>
        </p:sp>
        <p:sp>
          <p:nvSpPr>
            <p:cNvPr id="12" name="文本框 11"/>
            <p:cNvSpPr txBox="1"/>
            <p:nvPr/>
          </p:nvSpPr>
          <p:spPr>
            <a:xfrm>
              <a:off x="2859313" y="2875002"/>
              <a:ext cx="1194781" cy="2122805"/>
            </a:xfrm>
            <a:prstGeom prst="rect">
              <a:avLst/>
            </a:prstGeom>
            <a:noFill/>
          </p:spPr>
          <p:txBody>
            <a:bodyPr wrap="square" rtlCol="0">
              <a:spAutoFit/>
            </a:bodyPr>
            <a:lstStyle/>
            <a:p>
              <a:pPr algn="ctr"/>
              <a:r>
                <a:rPr lang="en-US" altLang="zh-CN" sz="6600" dirty="0">
                  <a:solidFill>
                    <a:schemeClr val="bg1"/>
                  </a:solidFill>
                  <a:effectLst>
                    <a:outerShdw blurRad="38100" dist="38100" dir="2700000" algn="tl">
                      <a:srgbClr val="000000">
                        <a:alpha val="43137"/>
                      </a:srgbClr>
                    </a:outerShdw>
                  </a:effectLst>
                  <a:cs typeface="+mn-ea"/>
                  <a:sym typeface="+mn-lt"/>
                </a:rPr>
                <a:t>06</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sp>
        <p:nvSpPr>
          <p:cNvPr id="8" name="灯片编号占位符 7">
            <a:extLst>
              <a:ext uri="{FF2B5EF4-FFF2-40B4-BE49-F238E27FC236}">
                <a16:creationId xmlns:a16="http://schemas.microsoft.com/office/drawing/2014/main" id="{D1CA3FEE-FA9A-314D-1689-B0BCB1E299C8}"/>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3011805"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界面原型</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360" y="956309"/>
            <a:ext cx="8228747" cy="907391"/>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46. </a:t>
            </a:r>
            <a:r>
              <a:rPr b="0" u="none" dirty="0" err="1">
                <a:solidFill>
                  <a:srgbClr val="000000"/>
                </a:solidFill>
                <a:latin typeface="微软雅黑" panose="020B0503020204020204" charset="-122"/>
                <a:ea typeface="微软雅黑" panose="020B0503020204020204" charset="-122"/>
              </a:rPr>
              <a:t>界面原型是否达到了高保真的效果？交互使用是否便捷、有效</a:t>
            </a:r>
            <a:r>
              <a:rPr b="0" u="none" dirty="0">
                <a:solidFill>
                  <a:srgbClr val="000000"/>
                </a:solidFill>
                <a:latin typeface="微软雅黑" panose="020B0503020204020204" charset="-122"/>
                <a:ea typeface="微软雅黑" panose="020B0503020204020204" charset="-122"/>
              </a:rPr>
              <a:t>？</a:t>
            </a:r>
          </a:p>
          <a:p>
            <a:r>
              <a:rPr b="0" u="none" dirty="0">
                <a:solidFill>
                  <a:srgbClr val="000000"/>
                </a:solidFill>
                <a:latin typeface="微软雅黑" panose="020B0503020204020204" charset="-122"/>
                <a:ea typeface="微软雅黑" panose="020B0503020204020204" charset="-122"/>
              </a:rPr>
              <a:t>47. </a:t>
            </a:r>
            <a:r>
              <a:rPr b="0" u="none" dirty="0" err="1">
                <a:solidFill>
                  <a:srgbClr val="000000"/>
                </a:solidFill>
                <a:latin typeface="微软雅黑" panose="020B0503020204020204" charset="-122"/>
                <a:ea typeface="微软雅黑" panose="020B0503020204020204" charset="-122"/>
              </a:rPr>
              <a:t>是否考虑了移动端的访问？界面是否合适移动终端？使用是否便捷、有效</a:t>
            </a:r>
            <a:r>
              <a:rPr b="0" u="none" dirty="0">
                <a:solidFill>
                  <a:srgbClr val="000000"/>
                </a:solidFill>
                <a:latin typeface="微软雅黑" panose="020B0503020204020204" charset="-122"/>
                <a:ea typeface="微软雅黑" panose="020B0503020204020204" charset="-122"/>
              </a:rPr>
              <a:t>？</a:t>
            </a:r>
          </a:p>
        </p:txBody>
      </p:sp>
      <p:pic>
        <p:nvPicPr>
          <p:cNvPr id="2" name="图片 1"/>
          <p:cNvPicPr>
            <a:picLocks noChangeAspect="1"/>
          </p:cNvPicPr>
          <p:nvPr/>
        </p:nvPicPr>
        <p:blipFill>
          <a:blip r:embed="rId3"/>
          <a:stretch>
            <a:fillRect/>
          </a:stretch>
        </p:blipFill>
        <p:spPr>
          <a:xfrm>
            <a:off x="852805" y="1744980"/>
            <a:ext cx="5996940" cy="3368040"/>
          </a:xfrm>
          <a:prstGeom prst="rect">
            <a:avLst/>
          </a:prstGeom>
        </p:spPr>
      </p:pic>
      <p:pic>
        <p:nvPicPr>
          <p:cNvPr id="9" name="图片 8"/>
          <p:cNvPicPr>
            <a:picLocks noChangeAspect="1"/>
          </p:cNvPicPr>
          <p:nvPr/>
        </p:nvPicPr>
        <p:blipFill>
          <a:blip r:embed="rId4"/>
          <a:stretch>
            <a:fillRect/>
          </a:stretch>
        </p:blipFill>
        <p:spPr>
          <a:xfrm>
            <a:off x="7143750" y="1741805"/>
            <a:ext cx="4147185" cy="4613275"/>
          </a:xfrm>
          <a:prstGeom prst="rect">
            <a:avLst/>
          </a:prstGeom>
        </p:spPr>
      </p:pic>
      <p:sp>
        <p:nvSpPr>
          <p:cNvPr id="4" name="文本框 3"/>
          <p:cNvSpPr txBox="1"/>
          <p:nvPr/>
        </p:nvSpPr>
        <p:spPr>
          <a:xfrm>
            <a:off x="852805" y="5295265"/>
            <a:ext cx="4643755" cy="368300"/>
          </a:xfrm>
          <a:prstGeom prst="rect">
            <a:avLst/>
          </a:prstGeom>
          <a:noFill/>
        </p:spPr>
        <p:txBody>
          <a:bodyPr wrap="square" rtlCol="0">
            <a:spAutoFit/>
          </a:bodyPr>
          <a:lstStyle/>
          <a:p>
            <a:r>
              <a:rPr lang="zh-CN" altLang="en-US"/>
              <a:t>本项目要求为</a:t>
            </a:r>
            <a:r>
              <a:rPr lang="en-US" altLang="zh-CN"/>
              <a:t>pc</a:t>
            </a:r>
            <a:r>
              <a:rPr lang="zh-CN" altLang="en-US"/>
              <a:t>端，所有没有移动端的设计</a:t>
            </a:r>
          </a:p>
        </p:txBody>
      </p:sp>
      <p:sp>
        <p:nvSpPr>
          <p:cNvPr id="7" name="灯片编号占位符 6">
            <a:extLst>
              <a:ext uri="{FF2B5EF4-FFF2-40B4-BE49-F238E27FC236}">
                <a16:creationId xmlns:a16="http://schemas.microsoft.com/office/drawing/2014/main" id="{00512521-1B49-D1C6-7704-1C4D1E9936C0}"/>
              </a:ext>
            </a:extLst>
          </p:cNvPr>
          <p:cNvSpPr>
            <a:spLocks noGrp="1"/>
          </p:cNvSpPr>
          <p:nvPr>
            <p:ph type="sldNum" sz="quarter" idx="12"/>
          </p:nvPr>
        </p:nvSpPr>
        <p:spPr/>
        <p:txBody>
          <a:bodyPr/>
          <a:lstStyle/>
          <a:p>
            <a:fld id="{565CE74E-AB26-4998-AD42-012C4C1AD076}" type="slidenum">
              <a:rPr lang="zh-CN" altLang="en-US" smtClean="0"/>
              <a:t>81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3011805"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后续安排</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360" y="956310"/>
            <a:ext cx="9268790" cy="391652"/>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48. </a:t>
            </a:r>
            <a:r>
              <a:rPr b="0" u="none" dirty="0" err="1">
                <a:solidFill>
                  <a:srgbClr val="000000"/>
                </a:solidFill>
                <a:latin typeface="微软雅黑" panose="020B0503020204020204" charset="-122"/>
                <a:ea typeface="微软雅黑" panose="020B0503020204020204" charset="-122"/>
              </a:rPr>
              <a:t>项目阶段性工作中，后续设计，开发，部署，测试等阶段的计划性安排是否完成</a:t>
            </a:r>
            <a:r>
              <a:rPr b="0" u="none" dirty="0">
                <a:solidFill>
                  <a:srgbClr val="000000"/>
                </a:solidFill>
                <a:latin typeface="微软雅黑" panose="020B0503020204020204" charset="-122"/>
                <a:ea typeface="微软雅黑" panose="020B0503020204020204" charset="-122"/>
              </a:rPr>
              <a:t>？</a:t>
            </a:r>
          </a:p>
        </p:txBody>
      </p:sp>
      <p:graphicFrame>
        <p:nvGraphicFramePr>
          <p:cNvPr id="7" name="表格 6"/>
          <p:cNvGraphicFramePr>
            <a:graphicFrameLocks noGrp="1"/>
          </p:cNvGraphicFramePr>
          <p:nvPr>
            <p:custDataLst>
              <p:tags r:id="rId2"/>
            </p:custDataLst>
          </p:nvPr>
        </p:nvGraphicFramePr>
        <p:xfrm>
          <a:off x="852805" y="1391920"/>
          <a:ext cx="4222750" cy="4910455"/>
        </p:xfrm>
        <a:graphic>
          <a:graphicData uri="http://schemas.openxmlformats.org/drawingml/2006/table">
            <a:tbl>
              <a:tblPr firstRow="1" firstCol="1" bandRow="1">
                <a:tableStyleId>{5C22544A-7EE6-4342-B048-85BDC9FD1C3A}</a:tableStyleId>
              </a:tblPr>
              <a:tblGrid>
                <a:gridCol w="868680">
                  <a:extLst>
                    <a:ext uri="{9D8B030D-6E8A-4147-A177-3AD203B41FA5}">
                      <a16:colId xmlns:a16="http://schemas.microsoft.com/office/drawing/2014/main" val="20000"/>
                    </a:ext>
                  </a:extLst>
                </a:gridCol>
                <a:gridCol w="870585">
                  <a:extLst>
                    <a:ext uri="{9D8B030D-6E8A-4147-A177-3AD203B41FA5}">
                      <a16:colId xmlns:a16="http://schemas.microsoft.com/office/drawing/2014/main" val="20001"/>
                    </a:ext>
                  </a:extLst>
                </a:gridCol>
                <a:gridCol w="621030">
                  <a:extLst>
                    <a:ext uri="{9D8B030D-6E8A-4147-A177-3AD203B41FA5}">
                      <a16:colId xmlns:a16="http://schemas.microsoft.com/office/drawing/2014/main" val="20002"/>
                    </a:ext>
                  </a:extLst>
                </a:gridCol>
                <a:gridCol w="930275">
                  <a:extLst>
                    <a:ext uri="{9D8B030D-6E8A-4147-A177-3AD203B41FA5}">
                      <a16:colId xmlns:a16="http://schemas.microsoft.com/office/drawing/2014/main" val="20003"/>
                    </a:ext>
                  </a:extLst>
                </a:gridCol>
                <a:gridCol w="932180">
                  <a:extLst>
                    <a:ext uri="{9D8B030D-6E8A-4147-A177-3AD203B41FA5}">
                      <a16:colId xmlns:a16="http://schemas.microsoft.com/office/drawing/2014/main" val="20004"/>
                    </a:ext>
                  </a:extLst>
                </a:gridCol>
              </a:tblGrid>
              <a:tr h="325120">
                <a:tc>
                  <a:txBody>
                    <a:bodyPr/>
                    <a:lstStyle/>
                    <a:p>
                      <a:pPr algn="ctr"/>
                      <a:r>
                        <a:rPr lang="zh-CN" sz="800" kern="100">
                          <a:effectLst/>
                        </a:rPr>
                        <a:t>阶段</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r>
                        <a:rPr lang="zh-CN" sz="800" kern="100">
                          <a:effectLst/>
                        </a:rPr>
                        <a:t>评审对象</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r>
                        <a:rPr lang="zh-CN" sz="800" kern="100">
                          <a:effectLst/>
                        </a:rPr>
                        <a:t>评审方式</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r>
                        <a:rPr lang="zh-CN" sz="800" kern="100" dirty="0">
                          <a:effectLst/>
                        </a:rPr>
                        <a:t>评审时间</a:t>
                      </a:r>
                      <a:endParaRPr lang="zh-CN" sz="900" kern="100" dirty="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r>
                        <a:rPr lang="zh-CN" sz="800" kern="100">
                          <a:effectLst/>
                        </a:rPr>
                        <a:t>评审人员</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00"/>
                  </a:ext>
                </a:extLst>
              </a:tr>
              <a:tr h="674370">
                <a:tc>
                  <a:txBody>
                    <a:bodyPr/>
                    <a:lstStyle/>
                    <a:p>
                      <a:pPr algn="ctr"/>
                      <a:r>
                        <a:rPr lang="zh-CN" sz="700" kern="100">
                          <a:effectLst/>
                        </a:rPr>
                        <a:t>项目启动阶段</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just">
                        <a:spcBef>
                          <a:spcPts val="600"/>
                        </a:spcBef>
                        <a:spcAft>
                          <a:spcPts val="600"/>
                        </a:spcAft>
                      </a:pPr>
                      <a:r>
                        <a:rPr lang="zh-CN" sz="700" kern="100">
                          <a:effectLst/>
                        </a:rPr>
                        <a:t>项目总体计划及附属计划，可行性分析报告，项目章程</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zh-CN" sz="700" kern="100">
                          <a:effectLst/>
                        </a:rPr>
                        <a:t>正式评审</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2022-02-28</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01"/>
                  </a:ext>
                </a:extLst>
              </a:tr>
              <a:tr h="282575">
                <a:tc rowSpan="3">
                  <a:txBody>
                    <a:bodyPr/>
                    <a:lstStyle/>
                    <a:p>
                      <a:pPr algn="ctr"/>
                      <a:r>
                        <a:rPr lang="zh-CN" sz="700" kern="100">
                          <a:effectLst/>
                        </a:rPr>
                        <a:t>项目需求阶段</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just">
                        <a:spcBef>
                          <a:spcPts val="600"/>
                        </a:spcBef>
                        <a:spcAft>
                          <a:spcPts val="600"/>
                        </a:spcAft>
                      </a:pPr>
                      <a:r>
                        <a:rPr lang="zh-CN" sz="700" kern="100" dirty="0">
                          <a:effectLst/>
                        </a:rPr>
                        <a:t>需求工程计划</a:t>
                      </a:r>
                      <a:endParaRPr lang="zh-CN" sz="900" kern="100" dirty="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zh-CN" sz="700" kern="100">
                          <a:effectLst/>
                        </a:rPr>
                        <a:t>正式评审</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2022-04-11</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02"/>
                  </a:ext>
                </a:extLst>
              </a:tr>
              <a:tr h="284480">
                <a:tc vMerge="1">
                  <a:txBody>
                    <a:bodyPr/>
                    <a:lstStyle/>
                    <a:p>
                      <a:endParaRPr lang="zh-CN"/>
                    </a:p>
                  </a:txBody>
                  <a:tcPr/>
                </a:tc>
                <a:tc>
                  <a:txBody>
                    <a:bodyPr/>
                    <a:lstStyle/>
                    <a:p>
                      <a:pPr algn="just">
                        <a:spcBef>
                          <a:spcPts val="600"/>
                        </a:spcBef>
                        <a:spcAft>
                          <a:spcPts val="600"/>
                        </a:spcAft>
                      </a:pPr>
                      <a:r>
                        <a:rPr lang="zh-CN" sz="700" kern="100">
                          <a:effectLst/>
                        </a:rPr>
                        <a:t>软件需求规格说明书</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zh-CN" sz="700" kern="100">
                          <a:effectLst/>
                        </a:rPr>
                        <a:t>正式评审</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2022-05-02</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03"/>
                  </a:ext>
                </a:extLst>
              </a:tr>
              <a:tr h="285115">
                <a:tc vMerge="1">
                  <a:txBody>
                    <a:bodyPr/>
                    <a:lstStyle/>
                    <a:p>
                      <a:endParaRPr lang="zh-CN"/>
                    </a:p>
                  </a:txBody>
                  <a:tcPr/>
                </a:tc>
                <a:tc>
                  <a:txBody>
                    <a:bodyPr/>
                    <a:lstStyle/>
                    <a:p>
                      <a:pPr algn="just">
                        <a:spcBef>
                          <a:spcPts val="600"/>
                        </a:spcBef>
                        <a:spcAft>
                          <a:spcPts val="600"/>
                        </a:spcAft>
                      </a:pPr>
                      <a:r>
                        <a:rPr lang="zh-CN" sz="700" kern="100">
                          <a:effectLst/>
                        </a:rPr>
                        <a:t>软件需求变更文档</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zh-CN" sz="700" kern="100">
                          <a:effectLst/>
                        </a:rPr>
                        <a:t>正式评审</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2022-05-23</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04"/>
                  </a:ext>
                </a:extLst>
              </a:tr>
              <a:tr h="283845">
                <a:tc rowSpan="2">
                  <a:txBody>
                    <a:bodyPr/>
                    <a:lstStyle/>
                    <a:p>
                      <a:pPr algn="ctr"/>
                      <a:r>
                        <a:rPr lang="zh-CN" sz="700" kern="100">
                          <a:effectLst/>
                        </a:rPr>
                        <a:t>项目设计阶段</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just">
                        <a:spcBef>
                          <a:spcPts val="600"/>
                        </a:spcBef>
                        <a:spcAft>
                          <a:spcPts val="600"/>
                        </a:spcAft>
                      </a:pPr>
                      <a:r>
                        <a:rPr lang="zh-CN" sz="700" kern="100">
                          <a:effectLst/>
                        </a:rPr>
                        <a:t>系统设计与实验计划</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dirty="0">
                          <a:effectLst/>
                        </a:rPr>
                        <a:t> </a:t>
                      </a:r>
                      <a:endParaRPr lang="zh-CN" sz="900" kern="100" dirty="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05"/>
                  </a:ext>
                </a:extLst>
              </a:tr>
              <a:tr h="284480">
                <a:tc vMerge="1">
                  <a:txBody>
                    <a:bodyPr/>
                    <a:lstStyle/>
                    <a:p>
                      <a:endParaRPr lang="zh-CN"/>
                    </a:p>
                  </a:txBody>
                  <a:tcPr/>
                </a:tc>
                <a:tc>
                  <a:txBody>
                    <a:bodyPr/>
                    <a:lstStyle/>
                    <a:p>
                      <a:pPr algn="just">
                        <a:spcBef>
                          <a:spcPts val="600"/>
                        </a:spcBef>
                        <a:spcAft>
                          <a:spcPts val="600"/>
                        </a:spcAft>
                      </a:pPr>
                      <a:r>
                        <a:rPr lang="zh-CN" sz="700" kern="100">
                          <a:effectLst/>
                        </a:rPr>
                        <a:t>软件概要设计说明书</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06"/>
                  </a:ext>
                </a:extLst>
              </a:tr>
              <a:tr h="285115">
                <a:tc>
                  <a:txBody>
                    <a:bodyPr/>
                    <a:lstStyle/>
                    <a:p>
                      <a:pPr algn="ctr"/>
                      <a:r>
                        <a:rPr lang="zh-CN" sz="700" kern="100">
                          <a:effectLst/>
                        </a:rPr>
                        <a:t>项目测试阶段</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just">
                        <a:spcBef>
                          <a:spcPts val="600"/>
                        </a:spcBef>
                        <a:spcAft>
                          <a:spcPts val="600"/>
                        </a:spcAft>
                      </a:pPr>
                      <a:r>
                        <a:rPr lang="zh-CN" sz="700" kern="100">
                          <a:effectLst/>
                        </a:rPr>
                        <a:t>测试计划</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07"/>
                  </a:ext>
                </a:extLst>
              </a:tr>
              <a:tr h="285115">
                <a:tc rowSpan="3">
                  <a:txBody>
                    <a:bodyPr/>
                    <a:lstStyle/>
                    <a:p>
                      <a:pPr algn="ctr"/>
                      <a:r>
                        <a:rPr lang="zh-CN" sz="700" kern="100">
                          <a:effectLst/>
                        </a:rPr>
                        <a:t>项目交付阶段</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just">
                        <a:spcBef>
                          <a:spcPts val="600"/>
                        </a:spcBef>
                        <a:spcAft>
                          <a:spcPts val="600"/>
                        </a:spcAft>
                      </a:pPr>
                      <a:r>
                        <a:rPr lang="zh-CN" sz="700" kern="100">
                          <a:effectLst/>
                        </a:rPr>
                        <a:t>安装部署计划</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08"/>
                  </a:ext>
                </a:extLst>
              </a:tr>
              <a:tr h="283210">
                <a:tc vMerge="1">
                  <a:txBody>
                    <a:bodyPr/>
                    <a:lstStyle/>
                    <a:p>
                      <a:endParaRPr lang="zh-CN"/>
                    </a:p>
                  </a:txBody>
                  <a:tcPr/>
                </a:tc>
                <a:tc>
                  <a:txBody>
                    <a:bodyPr/>
                    <a:lstStyle/>
                    <a:p>
                      <a:pPr algn="just">
                        <a:spcBef>
                          <a:spcPts val="600"/>
                        </a:spcBef>
                        <a:spcAft>
                          <a:spcPts val="600"/>
                        </a:spcAft>
                      </a:pPr>
                      <a:r>
                        <a:rPr lang="zh-CN" sz="700" kern="100">
                          <a:effectLst/>
                        </a:rPr>
                        <a:t>培训计划</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09"/>
                  </a:ext>
                </a:extLst>
              </a:tr>
              <a:tr h="818515">
                <a:tc vMerge="1">
                  <a:txBody>
                    <a:bodyPr/>
                    <a:lstStyle/>
                    <a:p>
                      <a:endParaRPr lang="zh-CN"/>
                    </a:p>
                  </a:txBody>
                  <a:tcPr/>
                </a:tc>
                <a:tc>
                  <a:txBody>
                    <a:bodyPr/>
                    <a:lstStyle/>
                    <a:p>
                      <a:pPr algn="just">
                        <a:spcBef>
                          <a:spcPts val="600"/>
                        </a:spcBef>
                        <a:spcAft>
                          <a:spcPts val="600"/>
                        </a:spcAft>
                      </a:pPr>
                      <a:r>
                        <a:rPr lang="zh-CN" sz="700" kern="100">
                          <a:effectLst/>
                        </a:rPr>
                        <a:t>系统维护计划</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 </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dirty="0">
                          <a:effectLst/>
                        </a:rPr>
                        <a:t> </a:t>
                      </a:r>
                      <a:endParaRPr lang="zh-CN" sz="900" kern="100" dirty="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a:effectLst/>
                        </a:rPr>
                        <a:t>杨枨老师及各课程小组</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10"/>
                  </a:ext>
                </a:extLst>
              </a:tr>
              <a:tr h="818515">
                <a:tc>
                  <a:txBody>
                    <a:bodyPr/>
                    <a:lstStyle/>
                    <a:p>
                      <a:pPr algn="ctr"/>
                      <a:r>
                        <a:rPr lang="zh-CN" sz="700" kern="100">
                          <a:effectLst/>
                        </a:rPr>
                        <a:t>总结</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just">
                        <a:spcBef>
                          <a:spcPts val="600"/>
                        </a:spcBef>
                        <a:spcAft>
                          <a:spcPts val="600"/>
                        </a:spcAft>
                      </a:pPr>
                      <a:r>
                        <a:rPr lang="zh-CN" sz="700" kern="100">
                          <a:effectLst/>
                        </a:rPr>
                        <a:t>项目总结报告</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zh-CN" sz="700" kern="100">
                          <a:effectLst/>
                        </a:rPr>
                        <a:t>正式评审</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ctr">
                        <a:spcBef>
                          <a:spcPts val="600"/>
                        </a:spcBef>
                        <a:spcAft>
                          <a:spcPts val="600"/>
                        </a:spcAft>
                      </a:pPr>
                      <a:r>
                        <a:rPr lang="en-US" sz="700" kern="100">
                          <a:effectLst/>
                        </a:rPr>
                        <a:t>2022-06-14</a:t>
                      </a:r>
                      <a:endParaRPr lang="zh-CN" sz="900" kern="100">
                        <a:effectLst/>
                        <a:latin typeface="Calibri" panose="020F0502020204030204" charset="0"/>
                        <a:ea typeface="宋体" pitchFamily="2" charset="-122"/>
                        <a:cs typeface="Times New Roman" panose="02020603050405020304" pitchFamily="18" charset="0"/>
                      </a:endParaRPr>
                    </a:p>
                  </a:txBody>
                  <a:tcPr marL="45044" marR="45044" marT="0" marB="0" anchor="ctr"/>
                </a:tc>
                <a:tc>
                  <a:txBody>
                    <a:bodyPr/>
                    <a:lstStyle/>
                    <a:p>
                      <a:pPr algn="l">
                        <a:spcBef>
                          <a:spcPts val="600"/>
                        </a:spcBef>
                        <a:spcAft>
                          <a:spcPts val="600"/>
                        </a:spcAft>
                      </a:pPr>
                      <a:r>
                        <a:rPr lang="zh-CN" sz="700" kern="100" dirty="0">
                          <a:effectLst/>
                        </a:rPr>
                        <a:t>杨枨老师及各课程小组</a:t>
                      </a:r>
                      <a:endParaRPr lang="zh-CN" sz="900" kern="100" dirty="0">
                        <a:effectLst/>
                        <a:latin typeface="Calibri" panose="020F0502020204030204" charset="0"/>
                        <a:ea typeface="宋体" pitchFamily="2" charset="-122"/>
                        <a:cs typeface="Times New Roman" panose="02020603050405020304" pitchFamily="18" charset="0"/>
                      </a:endParaRPr>
                    </a:p>
                  </a:txBody>
                  <a:tcPr marL="45044" marR="45044" marT="0" marB="0" anchor="ctr"/>
                </a:tc>
                <a:extLst>
                  <a:ext uri="{0D108BD9-81ED-4DB2-BD59-A6C34878D82A}">
                    <a16:rowId xmlns:a16="http://schemas.microsoft.com/office/drawing/2014/main" val="10011"/>
                  </a:ext>
                </a:extLst>
              </a:tr>
            </a:tbl>
          </a:graphicData>
        </a:graphic>
      </p:graphicFrame>
      <p:graphicFrame>
        <p:nvGraphicFramePr>
          <p:cNvPr id="8" name="表格 7"/>
          <p:cNvGraphicFramePr>
            <a:graphicFrameLocks noGrp="1"/>
          </p:cNvGraphicFramePr>
          <p:nvPr>
            <p:custDataLst>
              <p:tags r:id="rId3"/>
            </p:custDataLst>
          </p:nvPr>
        </p:nvGraphicFramePr>
        <p:xfrm>
          <a:off x="5401310" y="1391285"/>
          <a:ext cx="5180965" cy="4911090"/>
        </p:xfrm>
        <a:graphic>
          <a:graphicData uri="http://schemas.openxmlformats.org/drawingml/2006/table">
            <a:tbl>
              <a:tblPr firstRow="1" firstCol="1" bandRow="1">
                <a:tableStyleId>{5C22544A-7EE6-4342-B048-85BDC9FD1C3A}</a:tableStyleId>
              </a:tblPr>
              <a:tblGrid>
                <a:gridCol w="344170">
                  <a:extLst>
                    <a:ext uri="{9D8B030D-6E8A-4147-A177-3AD203B41FA5}">
                      <a16:colId xmlns:a16="http://schemas.microsoft.com/office/drawing/2014/main" val="20000"/>
                    </a:ext>
                  </a:extLst>
                </a:gridCol>
                <a:gridCol w="744220">
                  <a:extLst>
                    <a:ext uri="{9D8B030D-6E8A-4147-A177-3AD203B41FA5}">
                      <a16:colId xmlns:a16="http://schemas.microsoft.com/office/drawing/2014/main" val="20001"/>
                    </a:ext>
                  </a:extLst>
                </a:gridCol>
                <a:gridCol w="673100">
                  <a:extLst>
                    <a:ext uri="{9D8B030D-6E8A-4147-A177-3AD203B41FA5}">
                      <a16:colId xmlns:a16="http://schemas.microsoft.com/office/drawing/2014/main" val="20002"/>
                    </a:ext>
                  </a:extLst>
                </a:gridCol>
                <a:gridCol w="2303780">
                  <a:extLst>
                    <a:ext uri="{9D8B030D-6E8A-4147-A177-3AD203B41FA5}">
                      <a16:colId xmlns:a16="http://schemas.microsoft.com/office/drawing/2014/main" val="20003"/>
                    </a:ext>
                  </a:extLst>
                </a:gridCol>
                <a:gridCol w="1115695">
                  <a:extLst>
                    <a:ext uri="{9D8B030D-6E8A-4147-A177-3AD203B41FA5}">
                      <a16:colId xmlns:a16="http://schemas.microsoft.com/office/drawing/2014/main" val="20004"/>
                    </a:ext>
                  </a:extLst>
                </a:gridCol>
              </a:tblGrid>
              <a:tr h="149860">
                <a:tc>
                  <a:txBody>
                    <a:bodyPr/>
                    <a:lstStyle/>
                    <a:p>
                      <a:pPr algn="ctr">
                        <a:spcAft>
                          <a:spcPts val="0"/>
                        </a:spcAft>
                      </a:pPr>
                      <a:r>
                        <a:rPr lang="zh-CN" sz="700" kern="0">
                          <a:effectLst/>
                        </a:rPr>
                        <a:t>序号</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rPr>
                        <a:t>角色</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rPr>
                        <a:t>人员</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rPr>
                        <a:t>工作职责</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rPr>
                        <a:t>人力（人月）</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extLst>
                  <a:ext uri="{0D108BD9-81ED-4DB2-BD59-A6C34878D82A}">
                    <a16:rowId xmlns:a16="http://schemas.microsoft.com/office/drawing/2014/main" val="10000"/>
                  </a:ext>
                </a:extLst>
              </a:tr>
              <a:tr h="1122680">
                <a:tc>
                  <a:txBody>
                    <a:bodyPr/>
                    <a:lstStyle/>
                    <a:p>
                      <a:pPr marL="180340" algn="ctr">
                        <a:tabLst>
                          <a:tab pos="110490" algn="l"/>
                        </a:tabLst>
                      </a:pPr>
                      <a:r>
                        <a:rPr lang="en-US" sz="700" kern="0">
                          <a:effectLst/>
                        </a:rPr>
                        <a:t>1</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rPr>
                        <a:t>项目经理</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latin typeface="Calibri" panose="020F0502020204030204" charset="0"/>
                          <a:ea typeface="宋体" pitchFamily="2" charset="-122"/>
                          <a:cs typeface="Times New Roman" panose="02020603050405020304" pitchFamily="18" charset="0"/>
                        </a:rPr>
                        <a:t>徐文君</a:t>
                      </a:r>
                    </a:p>
                  </a:txBody>
                  <a:tcPr marL="25056" marR="25056" marT="0" marB="0" anchor="ctr"/>
                </a:tc>
                <a:tc>
                  <a:txBody>
                    <a:bodyPr/>
                    <a:lstStyle/>
                    <a:p>
                      <a:pPr marL="342900" lvl="0" indent="-342900" algn="just">
                        <a:spcBef>
                          <a:spcPts val="600"/>
                        </a:spcBef>
                        <a:spcAft>
                          <a:spcPts val="0"/>
                        </a:spcAft>
                        <a:buFont typeface="+mj-lt"/>
                        <a:buAutoNum type="arabicPeriod"/>
                      </a:pPr>
                      <a:r>
                        <a:rPr lang="zh-CN" sz="700" kern="100">
                          <a:effectLst/>
                        </a:rPr>
                        <a:t>负责项目的整体规划和管理；</a:t>
                      </a:r>
                    </a:p>
                    <a:p>
                      <a:pPr marL="342900" lvl="0" indent="-342900" algn="just">
                        <a:buFont typeface="+mj-lt"/>
                        <a:buAutoNum type="arabicPeriod"/>
                      </a:pPr>
                      <a:r>
                        <a:rPr lang="zh-CN" sz="700" kern="100">
                          <a:effectLst/>
                        </a:rPr>
                        <a:t>负责项目计划的制定和维护；</a:t>
                      </a:r>
                    </a:p>
                    <a:p>
                      <a:pPr marL="342900" lvl="0" indent="-342900" algn="just">
                        <a:buFont typeface="+mj-lt"/>
                        <a:buAutoNum type="arabicPeriod"/>
                      </a:pPr>
                      <a:r>
                        <a:rPr lang="zh-CN" sz="700" kern="100">
                          <a:effectLst/>
                        </a:rPr>
                        <a:t>负责资源的分配和协调活动；</a:t>
                      </a:r>
                    </a:p>
                    <a:p>
                      <a:pPr marL="342900" lvl="0" indent="-342900" algn="just">
                        <a:buFont typeface="+mj-lt"/>
                        <a:buAutoNum type="arabicPeriod"/>
                      </a:pPr>
                      <a:r>
                        <a:rPr lang="zh-CN" sz="700" kern="100">
                          <a:effectLst/>
                        </a:rPr>
                        <a:t>负责项目的跟踪和管理；</a:t>
                      </a:r>
                    </a:p>
                    <a:p>
                      <a:pPr marL="342900" lvl="0" indent="-342900" algn="just">
                        <a:buFont typeface="+mj-lt"/>
                        <a:buAutoNum type="arabicPeriod"/>
                      </a:pPr>
                      <a:r>
                        <a:rPr lang="zh-CN" sz="700" kern="100">
                          <a:effectLst/>
                        </a:rPr>
                        <a:t>负责识别项目风险并制定风险缓解策略；</a:t>
                      </a:r>
                    </a:p>
                    <a:p>
                      <a:pPr marL="342900" lvl="0" indent="-342900" algn="just">
                        <a:buFont typeface="+mj-lt"/>
                        <a:buAutoNum type="arabicPeriod"/>
                      </a:pPr>
                      <a:r>
                        <a:rPr lang="zh-CN" sz="700" kern="100">
                          <a:effectLst/>
                        </a:rPr>
                        <a:t>参与项目技术评审和阶段评审；</a:t>
                      </a:r>
                    </a:p>
                    <a:p>
                      <a:pPr marL="342900" lvl="0" indent="-342900" algn="just">
                        <a:buFont typeface="+mj-lt"/>
                        <a:buAutoNum type="arabicPeriod"/>
                      </a:pPr>
                      <a:r>
                        <a:rPr lang="zh-CN" sz="700" kern="100">
                          <a:effectLst/>
                        </a:rPr>
                        <a:t>负责度量数据的收集和分析；</a:t>
                      </a:r>
                    </a:p>
                    <a:p>
                      <a:pPr marL="342900" lvl="0" indent="-342900" algn="l">
                        <a:spcAft>
                          <a:spcPts val="600"/>
                        </a:spcAft>
                        <a:buFont typeface="+mj-lt"/>
                        <a:buAutoNum type="arabicPeriod"/>
                      </a:pPr>
                      <a:r>
                        <a:rPr lang="zh-CN" sz="700" kern="100">
                          <a:effectLst/>
                        </a:rPr>
                        <a:t>对项目工作产品的最终质量负责。</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spcAft>
                          <a:spcPts val="600"/>
                        </a:spcAft>
                      </a:pPr>
                      <a:r>
                        <a:rPr lang="en-US" sz="700" kern="100" dirty="0">
                          <a:effectLst/>
                        </a:rPr>
                        <a:t>4</a:t>
                      </a:r>
                      <a:endParaRPr lang="zh-CN" sz="700" kern="100" dirty="0">
                        <a:effectLst/>
                        <a:latin typeface="Calibri" panose="020F0502020204030204" charset="0"/>
                        <a:ea typeface="宋体" pitchFamily="2" charset="-122"/>
                        <a:cs typeface="Times New Roman" panose="02020603050405020304" pitchFamily="18" charset="0"/>
                      </a:endParaRPr>
                    </a:p>
                  </a:txBody>
                  <a:tcPr marL="25056" marR="25056" marT="0" marB="0" anchor="ctr"/>
                </a:tc>
                <a:extLst>
                  <a:ext uri="{0D108BD9-81ED-4DB2-BD59-A6C34878D82A}">
                    <a16:rowId xmlns:a16="http://schemas.microsoft.com/office/drawing/2014/main" val="10001"/>
                  </a:ext>
                </a:extLst>
              </a:tr>
              <a:tr h="674370">
                <a:tc>
                  <a:txBody>
                    <a:bodyPr/>
                    <a:lstStyle/>
                    <a:p>
                      <a:pPr marL="180340" algn="ctr">
                        <a:tabLst>
                          <a:tab pos="110490" algn="l"/>
                        </a:tabLst>
                      </a:pPr>
                      <a:r>
                        <a:rPr lang="en-US" sz="700" kern="0">
                          <a:effectLst/>
                        </a:rPr>
                        <a:t>2</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rPr>
                        <a:t>需求人员</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rPr>
                        <a:t>徐文君</a:t>
                      </a:r>
                    </a:p>
                    <a:p>
                      <a:pPr algn="ctr"/>
                      <a:r>
                        <a:rPr lang="zh-CN" sz="700" kern="100">
                          <a:effectLst/>
                        </a:rPr>
                        <a:t>叶诗雨</a:t>
                      </a:r>
                    </a:p>
                    <a:p>
                      <a:pPr algn="ctr"/>
                      <a:r>
                        <a:rPr lang="zh-CN" sz="700" kern="100">
                          <a:effectLst/>
                        </a:rPr>
                        <a:t>吴佳璐</a:t>
                      </a:r>
                    </a:p>
                    <a:p>
                      <a:pPr algn="ctr"/>
                      <a:r>
                        <a:rPr lang="zh-CN" sz="700" kern="100">
                          <a:effectLst/>
                        </a:rPr>
                        <a:t>何雨珊</a:t>
                      </a:r>
                    </a:p>
                    <a:p>
                      <a:pPr algn="ctr"/>
                      <a:r>
                        <a:rPr lang="zh-CN" sz="700" kern="100">
                          <a:effectLst/>
                          <a:latin typeface="Calibri" panose="020F0502020204030204" charset="0"/>
                          <a:ea typeface="宋体" pitchFamily="2" charset="-122"/>
                          <a:cs typeface="Times New Roman" panose="02020603050405020304" pitchFamily="18" charset="0"/>
                        </a:rPr>
                        <a:t>刘柏轩</a:t>
                      </a:r>
                    </a:p>
                  </a:txBody>
                  <a:tcPr marL="25056" marR="25056" marT="0" marB="0" anchor="ctr"/>
                </a:tc>
                <a:tc>
                  <a:txBody>
                    <a:bodyPr/>
                    <a:lstStyle/>
                    <a:p>
                      <a:pPr marL="342900" lvl="0" indent="-342900" algn="just">
                        <a:spcBef>
                          <a:spcPts val="600"/>
                        </a:spcBef>
                        <a:spcAft>
                          <a:spcPts val="0"/>
                        </a:spcAft>
                        <a:buFont typeface="+mj-lt"/>
                        <a:buAutoNum type="arabicPeriod"/>
                      </a:pPr>
                      <a:r>
                        <a:rPr lang="zh-CN" sz="700" kern="100">
                          <a:effectLst/>
                        </a:rPr>
                        <a:t>负责项目的需求调研；</a:t>
                      </a:r>
                    </a:p>
                    <a:p>
                      <a:pPr marL="342900" lvl="0" indent="-342900" algn="just">
                        <a:buFont typeface="+mj-lt"/>
                        <a:buAutoNum type="arabicPeriod"/>
                      </a:pPr>
                      <a:r>
                        <a:rPr lang="zh-CN" sz="700" kern="100">
                          <a:effectLst/>
                        </a:rPr>
                        <a:t>负责编写用户需求说明书；</a:t>
                      </a:r>
                    </a:p>
                    <a:p>
                      <a:pPr marL="342900" lvl="0" indent="-342900" algn="just">
                        <a:buFont typeface="+mj-lt"/>
                        <a:buAutoNum type="arabicPeriod"/>
                      </a:pPr>
                      <a:r>
                        <a:rPr lang="zh-CN" sz="700" kern="100">
                          <a:effectLst/>
                        </a:rPr>
                        <a:t>负责编写需求规格说明书</a:t>
                      </a:r>
                    </a:p>
                    <a:p>
                      <a:pPr marL="342900" lvl="0" indent="-342900" algn="just">
                        <a:buFont typeface="+mj-lt"/>
                        <a:buAutoNum type="arabicPeriod"/>
                      </a:pPr>
                      <a:r>
                        <a:rPr lang="zh-CN" sz="700" kern="100">
                          <a:effectLst/>
                        </a:rPr>
                        <a:t>对用户需求进行跟踪、管理；</a:t>
                      </a:r>
                    </a:p>
                    <a:p>
                      <a:pPr marL="342900" lvl="0" indent="-342900" algn="l">
                        <a:spcAft>
                          <a:spcPts val="600"/>
                        </a:spcAft>
                        <a:buFont typeface="+mj-lt"/>
                        <a:buAutoNum type="arabicPeriod"/>
                      </a:pPr>
                      <a:r>
                        <a:rPr lang="zh-CN" sz="700" kern="100">
                          <a:effectLst/>
                        </a:rPr>
                        <a:t>参与项目技术评审和阶段性评审。</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spcAft>
                          <a:spcPts val="600"/>
                        </a:spcAft>
                      </a:pPr>
                      <a:r>
                        <a:rPr lang="en-US" sz="700" kern="100">
                          <a:effectLst/>
                        </a:rPr>
                        <a:t>12</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extLst>
                  <a:ext uri="{0D108BD9-81ED-4DB2-BD59-A6C34878D82A}">
                    <a16:rowId xmlns:a16="http://schemas.microsoft.com/office/drawing/2014/main" val="10002"/>
                  </a:ext>
                </a:extLst>
              </a:tr>
              <a:tr h="617220">
                <a:tc>
                  <a:txBody>
                    <a:bodyPr/>
                    <a:lstStyle/>
                    <a:p>
                      <a:pPr marL="180340" algn="ctr">
                        <a:tabLst>
                          <a:tab pos="110490" algn="l"/>
                        </a:tabLst>
                      </a:pPr>
                      <a:r>
                        <a:rPr lang="en-US" sz="700" kern="0">
                          <a:effectLst/>
                        </a:rPr>
                        <a:t>3</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en-US" sz="700" kern="100">
                          <a:effectLst/>
                        </a:rPr>
                        <a:t>UI</a:t>
                      </a:r>
                      <a:r>
                        <a:rPr lang="zh-CN" sz="700" kern="100">
                          <a:effectLst/>
                        </a:rPr>
                        <a:t>设计</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sym typeface="+mn-ea"/>
                        </a:rPr>
                        <a:t>徐文君</a:t>
                      </a:r>
                      <a:endParaRPr lang="zh-CN" sz="700" kern="100">
                        <a:effectLst/>
                      </a:endParaRPr>
                    </a:p>
                    <a:p>
                      <a:pPr algn="ctr"/>
                      <a:r>
                        <a:rPr lang="zh-CN" sz="700" kern="100">
                          <a:effectLst/>
                          <a:sym typeface="+mn-ea"/>
                        </a:rPr>
                        <a:t>叶诗雨</a:t>
                      </a:r>
                      <a:endParaRPr lang="zh-CN" sz="700" kern="100">
                        <a:effectLst/>
                      </a:endParaRPr>
                    </a:p>
                    <a:p>
                      <a:pPr algn="ctr"/>
                      <a:r>
                        <a:rPr lang="zh-CN" sz="700" kern="100">
                          <a:effectLst/>
                          <a:sym typeface="+mn-ea"/>
                        </a:rPr>
                        <a:t>吴佳璐</a:t>
                      </a:r>
                      <a:endParaRPr lang="zh-CN" sz="700" kern="100">
                        <a:effectLst/>
                      </a:endParaRPr>
                    </a:p>
                    <a:p>
                      <a:pPr algn="ctr"/>
                      <a:r>
                        <a:rPr lang="zh-CN" sz="700" kern="100">
                          <a:effectLst/>
                          <a:sym typeface="+mn-ea"/>
                        </a:rPr>
                        <a:t>何雨珊</a:t>
                      </a:r>
                      <a:endParaRPr lang="zh-CN" sz="700" kern="100">
                        <a:effectLst/>
                      </a:endParaRPr>
                    </a:p>
                    <a:p>
                      <a:pPr algn="ctr"/>
                      <a:r>
                        <a:rPr lang="zh-CN" sz="700" kern="100">
                          <a:effectLst/>
                          <a:latin typeface="Calibri" panose="020F0502020204030204" charset="0"/>
                          <a:ea typeface="宋体" pitchFamily="2" charset="-122"/>
                          <a:cs typeface="Times New Roman" panose="02020603050405020304" pitchFamily="18" charset="0"/>
                          <a:sym typeface="+mn-ea"/>
                        </a:rPr>
                        <a:t>刘柏轩</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marL="342900" lvl="0" indent="-342900" algn="just">
                        <a:spcBef>
                          <a:spcPts val="600"/>
                        </a:spcBef>
                        <a:spcAft>
                          <a:spcPts val="0"/>
                        </a:spcAft>
                        <a:buFont typeface="+mj-lt"/>
                        <a:buAutoNum type="arabicPeriod"/>
                      </a:pPr>
                      <a:r>
                        <a:rPr lang="zh-CN" sz="700" kern="100">
                          <a:effectLst/>
                        </a:rPr>
                        <a:t>负责产品原型的设计；</a:t>
                      </a:r>
                    </a:p>
                    <a:p>
                      <a:pPr marL="342900" lvl="0" indent="-342900" algn="l">
                        <a:spcAft>
                          <a:spcPts val="600"/>
                        </a:spcAft>
                        <a:buFont typeface="+mj-lt"/>
                        <a:buAutoNum type="arabicPeriod"/>
                      </a:pPr>
                      <a:r>
                        <a:rPr lang="zh-CN" sz="700" kern="100">
                          <a:effectLst/>
                        </a:rPr>
                        <a:t>负责产品界面的设计。</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spcAft>
                          <a:spcPts val="600"/>
                        </a:spcAft>
                      </a:pPr>
                      <a:r>
                        <a:rPr lang="en-US" sz="700" kern="100">
                          <a:effectLst/>
                        </a:rPr>
                        <a:t>12</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extLst>
                  <a:ext uri="{0D108BD9-81ED-4DB2-BD59-A6C34878D82A}">
                    <a16:rowId xmlns:a16="http://schemas.microsoft.com/office/drawing/2014/main" val="10003"/>
                  </a:ext>
                </a:extLst>
              </a:tr>
              <a:tr h="617855">
                <a:tc>
                  <a:txBody>
                    <a:bodyPr/>
                    <a:lstStyle/>
                    <a:p>
                      <a:pPr marL="180340" algn="ctr">
                        <a:tabLst>
                          <a:tab pos="110490" algn="l"/>
                        </a:tabLst>
                      </a:pPr>
                      <a:r>
                        <a:rPr lang="en-US" sz="700" kern="0">
                          <a:effectLst/>
                        </a:rPr>
                        <a:t>4</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rPr>
                        <a:t>系统设计</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sym typeface="+mn-ea"/>
                        </a:rPr>
                        <a:t>徐文君</a:t>
                      </a:r>
                      <a:endParaRPr lang="zh-CN" sz="700" kern="100">
                        <a:effectLst/>
                      </a:endParaRPr>
                    </a:p>
                    <a:p>
                      <a:pPr algn="ctr"/>
                      <a:r>
                        <a:rPr lang="zh-CN" sz="700" kern="100">
                          <a:effectLst/>
                          <a:sym typeface="+mn-ea"/>
                        </a:rPr>
                        <a:t>叶诗雨</a:t>
                      </a:r>
                      <a:endParaRPr lang="zh-CN" sz="700" kern="100">
                        <a:effectLst/>
                      </a:endParaRPr>
                    </a:p>
                    <a:p>
                      <a:pPr algn="ctr"/>
                      <a:r>
                        <a:rPr lang="zh-CN" sz="700" kern="100">
                          <a:effectLst/>
                          <a:sym typeface="+mn-ea"/>
                        </a:rPr>
                        <a:t>吴佳璐</a:t>
                      </a:r>
                      <a:endParaRPr lang="zh-CN" sz="700" kern="100">
                        <a:effectLst/>
                      </a:endParaRPr>
                    </a:p>
                    <a:p>
                      <a:pPr algn="ctr"/>
                      <a:r>
                        <a:rPr lang="zh-CN" sz="700" kern="100">
                          <a:effectLst/>
                          <a:sym typeface="+mn-ea"/>
                        </a:rPr>
                        <a:t>何雨珊</a:t>
                      </a:r>
                      <a:endParaRPr lang="zh-CN" sz="700" kern="100">
                        <a:effectLst/>
                      </a:endParaRPr>
                    </a:p>
                    <a:p>
                      <a:pPr algn="ctr"/>
                      <a:r>
                        <a:rPr lang="zh-CN" sz="700" kern="100">
                          <a:effectLst/>
                          <a:latin typeface="Calibri" panose="020F0502020204030204" charset="0"/>
                          <a:ea typeface="宋体" pitchFamily="2" charset="-122"/>
                          <a:cs typeface="Times New Roman" panose="02020603050405020304" pitchFamily="18" charset="0"/>
                          <a:sym typeface="+mn-ea"/>
                        </a:rPr>
                        <a:t>刘柏轩</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marL="342900" lvl="0" indent="-342900" algn="just">
                        <a:spcBef>
                          <a:spcPts val="600"/>
                        </a:spcBef>
                        <a:spcAft>
                          <a:spcPts val="0"/>
                        </a:spcAft>
                        <a:buFont typeface="+mj-lt"/>
                        <a:buAutoNum type="arabicPeriod"/>
                      </a:pPr>
                      <a:r>
                        <a:rPr lang="zh-CN" sz="700" kern="100">
                          <a:effectLst/>
                        </a:rPr>
                        <a:t>负责建立系统架构；</a:t>
                      </a:r>
                    </a:p>
                    <a:p>
                      <a:pPr marL="342900" lvl="0" indent="-342900" algn="just">
                        <a:buFont typeface="+mj-lt"/>
                        <a:buAutoNum type="arabicPeriod"/>
                      </a:pPr>
                      <a:r>
                        <a:rPr lang="zh-CN" sz="700" kern="100">
                          <a:effectLst/>
                        </a:rPr>
                        <a:t>负责进行概要设计；</a:t>
                      </a:r>
                    </a:p>
                    <a:p>
                      <a:pPr marL="342900" lvl="0" indent="-342900" algn="just">
                        <a:buFont typeface="+mj-lt"/>
                        <a:buAutoNum type="arabicPeriod"/>
                      </a:pPr>
                      <a:r>
                        <a:rPr lang="zh-CN" sz="700" kern="100">
                          <a:effectLst/>
                        </a:rPr>
                        <a:t>负责进行数据库设计；</a:t>
                      </a:r>
                    </a:p>
                    <a:p>
                      <a:pPr marL="342900" lvl="0" indent="-342900" algn="just">
                        <a:buFont typeface="+mj-lt"/>
                        <a:buAutoNum type="arabicPeriod"/>
                      </a:pPr>
                      <a:r>
                        <a:rPr lang="zh-CN" sz="700" kern="100">
                          <a:effectLst/>
                        </a:rPr>
                        <a:t>负责进行详细设计；</a:t>
                      </a:r>
                    </a:p>
                    <a:p>
                      <a:pPr marL="342900" lvl="0" indent="-342900" algn="l">
                        <a:spcAft>
                          <a:spcPts val="600"/>
                        </a:spcAft>
                        <a:buFont typeface="+mj-lt"/>
                        <a:buAutoNum type="arabicPeriod"/>
                      </a:pPr>
                      <a:r>
                        <a:rPr lang="zh-CN" sz="700" kern="100">
                          <a:effectLst/>
                        </a:rPr>
                        <a:t>参与项目技术评审和阶段性评审。</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spcAft>
                          <a:spcPts val="600"/>
                        </a:spcAft>
                      </a:pPr>
                      <a:r>
                        <a:rPr lang="en-US" sz="700" kern="100">
                          <a:effectLst/>
                        </a:rPr>
                        <a:t>12</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extLst>
                  <a:ext uri="{0D108BD9-81ED-4DB2-BD59-A6C34878D82A}">
                    <a16:rowId xmlns:a16="http://schemas.microsoft.com/office/drawing/2014/main" val="10004"/>
                  </a:ext>
                </a:extLst>
              </a:tr>
              <a:tr h="617220">
                <a:tc>
                  <a:txBody>
                    <a:bodyPr/>
                    <a:lstStyle/>
                    <a:p>
                      <a:pPr marL="180340" algn="ctr">
                        <a:tabLst>
                          <a:tab pos="110490" algn="l"/>
                        </a:tabLst>
                      </a:pPr>
                      <a:r>
                        <a:rPr lang="en-US" sz="700" kern="0">
                          <a:effectLst/>
                        </a:rPr>
                        <a:t>5</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rPr>
                        <a:t>开发人员</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altLang="en-US" sz="700" kern="100">
                          <a:effectLst/>
                          <a:latin typeface="Calibri" panose="020F0502020204030204" charset="0"/>
                          <a:ea typeface="宋体" pitchFamily="2" charset="-122"/>
                          <a:cs typeface="Times New Roman" panose="02020603050405020304" pitchFamily="18" charset="0"/>
                        </a:rPr>
                        <a:t>林婷婷</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marL="342900" lvl="0" indent="-342900" algn="just">
                        <a:spcBef>
                          <a:spcPts val="600"/>
                        </a:spcBef>
                        <a:spcAft>
                          <a:spcPts val="0"/>
                        </a:spcAft>
                        <a:buFont typeface="+mj-lt"/>
                        <a:buAutoNum type="arabicPeriod"/>
                      </a:pPr>
                      <a:r>
                        <a:rPr lang="zh-CN" sz="700" kern="100">
                          <a:effectLst/>
                        </a:rPr>
                        <a:t>根据编码规范编写代码，并进行自测；</a:t>
                      </a:r>
                    </a:p>
                    <a:p>
                      <a:pPr marL="342900" lvl="0" indent="-342900" algn="just">
                        <a:buFont typeface="+mj-lt"/>
                        <a:buAutoNum type="arabicPeriod"/>
                      </a:pPr>
                      <a:r>
                        <a:rPr lang="zh-CN" sz="700" kern="100">
                          <a:effectLst/>
                        </a:rPr>
                        <a:t>进行系统集成；</a:t>
                      </a:r>
                    </a:p>
                    <a:p>
                      <a:pPr marL="342900" lvl="0" indent="-342900" algn="just">
                        <a:buFont typeface="+mj-lt"/>
                        <a:buAutoNum type="arabicPeriod"/>
                      </a:pPr>
                      <a:r>
                        <a:rPr lang="zh-CN" sz="700" kern="100">
                          <a:effectLst/>
                        </a:rPr>
                        <a:t>修改软件</a:t>
                      </a:r>
                      <a:r>
                        <a:rPr lang="en-US" sz="700" kern="100">
                          <a:effectLst/>
                        </a:rPr>
                        <a:t>BUG</a:t>
                      </a:r>
                      <a:r>
                        <a:rPr lang="zh-CN" sz="700" kern="100">
                          <a:effectLst/>
                        </a:rPr>
                        <a:t>；</a:t>
                      </a:r>
                    </a:p>
                    <a:p>
                      <a:pPr marL="342900" lvl="0" indent="-342900" algn="l">
                        <a:spcAft>
                          <a:spcPts val="600"/>
                        </a:spcAft>
                        <a:buFont typeface="+mj-lt"/>
                        <a:buAutoNum type="arabicPeriod"/>
                      </a:pPr>
                      <a:r>
                        <a:rPr lang="zh-CN" sz="700" kern="100">
                          <a:effectLst/>
                        </a:rPr>
                        <a:t>参与项目技术评审和阶段性评审。</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spcAft>
                          <a:spcPts val="600"/>
                        </a:spcAft>
                      </a:pPr>
                      <a:r>
                        <a:rPr lang="en-US" sz="700" kern="100">
                          <a:effectLst/>
                        </a:rPr>
                        <a:t>6</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extLst>
                  <a:ext uri="{0D108BD9-81ED-4DB2-BD59-A6C34878D82A}">
                    <a16:rowId xmlns:a16="http://schemas.microsoft.com/office/drawing/2014/main" val="10005"/>
                  </a:ext>
                </a:extLst>
              </a:tr>
              <a:tr h="1111885">
                <a:tc>
                  <a:txBody>
                    <a:bodyPr/>
                    <a:lstStyle/>
                    <a:p>
                      <a:pPr marL="180340" algn="ctr">
                        <a:tabLst>
                          <a:tab pos="110490" algn="l"/>
                        </a:tabLst>
                      </a:pPr>
                      <a:r>
                        <a:rPr lang="en-US" sz="700" kern="0">
                          <a:effectLst/>
                        </a:rPr>
                        <a:t>6</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rPr>
                        <a:t>测试人员</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r>
                        <a:rPr lang="zh-CN" sz="700" kern="100">
                          <a:effectLst/>
                          <a:sym typeface="+mn-ea"/>
                        </a:rPr>
                        <a:t>徐文君</a:t>
                      </a:r>
                      <a:endParaRPr lang="zh-CN" sz="700" kern="100">
                        <a:effectLst/>
                      </a:endParaRPr>
                    </a:p>
                    <a:p>
                      <a:pPr algn="ctr"/>
                      <a:r>
                        <a:rPr lang="zh-CN" sz="700" kern="100">
                          <a:effectLst/>
                          <a:sym typeface="+mn-ea"/>
                        </a:rPr>
                        <a:t>叶诗雨</a:t>
                      </a:r>
                      <a:endParaRPr lang="zh-CN" sz="700" kern="100">
                        <a:effectLst/>
                      </a:endParaRPr>
                    </a:p>
                    <a:p>
                      <a:pPr algn="ctr"/>
                      <a:r>
                        <a:rPr lang="zh-CN" sz="700" kern="100">
                          <a:effectLst/>
                          <a:sym typeface="+mn-ea"/>
                        </a:rPr>
                        <a:t>吴佳璐</a:t>
                      </a:r>
                      <a:endParaRPr lang="zh-CN" sz="700" kern="100">
                        <a:effectLst/>
                      </a:endParaRPr>
                    </a:p>
                    <a:p>
                      <a:pPr algn="ctr"/>
                      <a:r>
                        <a:rPr lang="zh-CN" sz="700" kern="100">
                          <a:effectLst/>
                          <a:sym typeface="+mn-ea"/>
                        </a:rPr>
                        <a:t>何雨珊</a:t>
                      </a:r>
                      <a:endParaRPr lang="zh-CN" sz="700" kern="100">
                        <a:effectLst/>
                      </a:endParaRPr>
                    </a:p>
                    <a:p>
                      <a:pPr algn="ctr"/>
                      <a:r>
                        <a:rPr lang="zh-CN" sz="700" kern="100">
                          <a:effectLst/>
                          <a:latin typeface="Calibri" panose="020F0502020204030204" charset="0"/>
                          <a:ea typeface="宋体" pitchFamily="2" charset="-122"/>
                          <a:cs typeface="Times New Roman" panose="02020603050405020304" pitchFamily="18" charset="0"/>
                          <a:sym typeface="+mn-ea"/>
                        </a:rPr>
                        <a:t>刘柏轩</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marL="342900" lvl="0" indent="-342900" algn="just">
                        <a:spcBef>
                          <a:spcPts val="600"/>
                        </a:spcBef>
                        <a:spcAft>
                          <a:spcPts val="0"/>
                        </a:spcAft>
                        <a:buFont typeface="+mj-lt"/>
                        <a:buAutoNum type="arabicPeriod"/>
                      </a:pPr>
                      <a:r>
                        <a:rPr lang="zh-CN" sz="700" kern="100">
                          <a:effectLst/>
                        </a:rPr>
                        <a:t>负责制定测试计划；</a:t>
                      </a:r>
                    </a:p>
                    <a:p>
                      <a:pPr marL="342900" lvl="0" indent="-342900" algn="just">
                        <a:buFont typeface="+mj-lt"/>
                        <a:buAutoNum type="arabicPeriod"/>
                      </a:pPr>
                      <a:r>
                        <a:rPr lang="zh-CN" sz="700" kern="100">
                          <a:effectLst/>
                        </a:rPr>
                        <a:t>负责设计测试用例；</a:t>
                      </a:r>
                    </a:p>
                    <a:p>
                      <a:pPr marL="342900" lvl="0" indent="-342900" algn="just">
                        <a:buFont typeface="+mj-lt"/>
                        <a:buAutoNum type="arabicPeriod"/>
                      </a:pPr>
                      <a:r>
                        <a:rPr lang="zh-CN" sz="700" kern="100">
                          <a:effectLst/>
                        </a:rPr>
                        <a:t>准备测试数据、测试环境和测试脚本；</a:t>
                      </a:r>
                    </a:p>
                    <a:p>
                      <a:pPr marL="342900" lvl="0" indent="-342900" algn="just">
                        <a:buFont typeface="+mj-lt"/>
                        <a:buAutoNum type="arabicPeriod"/>
                      </a:pPr>
                      <a:r>
                        <a:rPr lang="zh-CN" sz="700" kern="100">
                          <a:effectLst/>
                        </a:rPr>
                        <a:t>构建测试包；</a:t>
                      </a:r>
                    </a:p>
                    <a:p>
                      <a:pPr marL="342900" lvl="0" indent="-342900" algn="just">
                        <a:buFont typeface="+mj-lt"/>
                        <a:buAutoNum type="arabicPeriod"/>
                      </a:pPr>
                      <a:r>
                        <a:rPr lang="zh-CN" sz="700" kern="100">
                          <a:effectLst/>
                        </a:rPr>
                        <a:t>执行测试，记录测试结果；</a:t>
                      </a:r>
                    </a:p>
                    <a:p>
                      <a:pPr marL="342900" lvl="0" indent="-342900" algn="just">
                        <a:buFont typeface="+mj-lt"/>
                        <a:buAutoNum type="arabicPeriod"/>
                      </a:pPr>
                      <a:r>
                        <a:rPr lang="zh-CN" sz="700" kern="100">
                          <a:effectLst/>
                        </a:rPr>
                        <a:t>缺陷解决情况的跟踪；</a:t>
                      </a:r>
                    </a:p>
                    <a:p>
                      <a:pPr marL="342900" lvl="0" indent="-342900" algn="just">
                        <a:buFont typeface="+mj-lt"/>
                        <a:buAutoNum type="arabicPeriod"/>
                      </a:pPr>
                      <a:r>
                        <a:rPr lang="zh-CN" sz="700" kern="100">
                          <a:effectLst/>
                        </a:rPr>
                        <a:t>编写测试总结报告；</a:t>
                      </a:r>
                    </a:p>
                    <a:p>
                      <a:pPr marL="342900" lvl="0" indent="-342900" algn="just">
                        <a:buFont typeface="+mj-lt"/>
                        <a:buAutoNum type="arabicPeriod"/>
                      </a:pPr>
                      <a:r>
                        <a:rPr lang="zh-CN" sz="700" kern="100">
                          <a:effectLst/>
                        </a:rPr>
                        <a:t>维护缺陷库；</a:t>
                      </a:r>
                    </a:p>
                    <a:p>
                      <a:pPr marL="342900" lvl="0" indent="-342900" algn="l">
                        <a:spcAft>
                          <a:spcPts val="600"/>
                        </a:spcAft>
                        <a:buFont typeface="+mj-lt"/>
                        <a:buAutoNum type="arabicPeriod"/>
                      </a:pPr>
                      <a:r>
                        <a:rPr lang="zh-CN" sz="700" kern="100">
                          <a:effectLst/>
                        </a:rPr>
                        <a:t>参与项目技术评审和阶段性评审。</a:t>
                      </a:r>
                      <a:endParaRPr lang="zh-CN" sz="700" kern="100">
                        <a:effectLst/>
                        <a:latin typeface="Calibri" panose="020F0502020204030204" charset="0"/>
                        <a:ea typeface="宋体" pitchFamily="2" charset="-122"/>
                        <a:cs typeface="Times New Roman" panose="02020603050405020304" pitchFamily="18" charset="0"/>
                      </a:endParaRPr>
                    </a:p>
                  </a:txBody>
                  <a:tcPr marL="25056" marR="25056" marT="0" marB="0" anchor="ctr"/>
                </a:tc>
                <a:tc>
                  <a:txBody>
                    <a:bodyPr/>
                    <a:lstStyle/>
                    <a:p>
                      <a:pPr algn="ctr">
                        <a:spcAft>
                          <a:spcPts val="600"/>
                        </a:spcAft>
                      </a:pPr>
                      <a:r>
                        <a:rPr lang="en-US" sz="700" kern="100" dirty="0">
                          <a:effectLst/>
                        </a:rPr>
                        <a:t>6</a:t>
                      </a:r>
                      <a:endParaRPr lang="zh-CN" sz="700" kern="100" dirty="0">
                        <a:effectLst/>
                        <a:latin typeface="Calibri" panose="020F0502020204030204" charset="0"/>
                        <a:ea typeface="宋体" pitchFamily="2" charset="-122"/>
                        <a:cs typeface="Times New Roman" panose="02020603050405020304" pitchFamily="18" charset="0"/>
                      </a:endParaRPr>
                    </a:p>
                  </a:txBody>
                  <a:tcPr marL="25056" marR="25056" marT="0" marB="0" anchor="ctr"/>
                </a:tc>
                <a:extLst>
                  <a:ext uri="{0D108BD9-81ED-4DB2-BD59-A6C34878D82A}">
                    <a16:rowId xmlns:a16="http://schemas.microsoft.com/office/drawing/2014/main" val="10006"/>
                  </a:ext>
                </a:extLst>
              </a:tr>
            </a:tbl>
          </a:graphicData>
        </a:graphic>
      </p:graphicFrame>
      <p:sp>
        <p:nvSpPr>
          <p:cNvPr id="2" name="灯片编号占位符 1">
            <a:extLst>
              <a:ext uri="{FF2B5EF4-FFF2-40B4-BE49-F238E27FC236}">
                <a16:creationId xmlns:a16="http://schemas.microsoft.com/office/drawing/2014/main" id="{3A4AB02F-9ED2-75E8-2057-217869F183A8}"/>
              </a:ext>
            </a:extLst>
          </p:cNvPr>
          <p:cNvSpPr>
            <a:spLocks noGrp="1"/>
          </p:cNvSpPr>
          <p:nvPr>
            <p:ph type="sldNum" sz="quarter" idx="12"/>
          </p:nvPr>
        </p:nvSpPr>
        <p:spPr/>
        <p:txBody>
          <a:bodyPr/>
          <a:lstStyle/>
          <a:p>
            <a:fld id="{565CE74E-AB26-4998-AD42-012C4C1AD076}" type="slidenum">
              <a:rPr lang="zh-CN" altLang="en-US" smtClean="0"/>
              <a:t>82</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5822410" cy="599057"/>
          </a:xfrm>
          <a:prstGeom prst="rect">
            <a:avLst/>
          </a:prstGeom>
          <a:noFill/>
        </p:spPr>
        <p:txBody>
          <a:bodyPr wrap="square">
            <a:noAutofit/>
          </a:bodyPr>
          <a:lstStyle/>
          <a:p>
            <a:r>
              <a:rPr lang="en-US" altLang="zh-CN" sz="3200" spc="400" dirty="0">
                <a:solidFill>
                  <a:schemeClr val="tx1">
                    <a:lumMod val="85000"/>
                    <a:lumOff val="15000"/>
                  </a:schemeClr>
                </a:solidFill>
                <a:cs typeface="+mn-ea"/>
                <a:sym typeface="+mn-lt"/>
              </a:rPr>
              <a:t>Team Building</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359" y="956310"/>
            <a:ext cx="8822061" cy="391666"/>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50. </a:t>
            </a:r>
            <a:r>
              <a:rPr b="0" u="none" dirty="0" err="1">
                <a:solidFill>
                  <a:srgbClr val="000000"/>
                </a:solidFill>
                <a:latin typeface="微软雅黑" panose="020B0503020204020204" charset="-122"/>
                <a:ea typeface="微软雅黑" panose="020B0503020204020204" charset="-122"/>
              </a:rPr>
              <a:t>项目过程中，是否进行了Team</a:t>
            </a:r>
            <a:r>
              <a:rPr b="0" u="none" dirty="0">
                <a:solidFill>
                  <a:srgbClr val="000000"/>
                </a:solidFill>
                <a:latin typeface="微软雅黑" panose="020B0503020204020204" charset="-122"/>
                <a:ea typeface="微软雅黑" panose="020B0503020204020204" charset="-122"/>
              </a:rPr>
              <a:t> </a:t>
            </a:r>
            <a:r>
              <a:rPr b="0" u="none" dirty="0" err="1">
                <a:solidFill>
                  <a:srgbClr val="000000"/>
                </a:solidFill>
                <a:latin typeface="微软雅黑" panose="020B0503020204020204" charset="-122"/>
                <a:ea typeface="微软雅黑" panose="020B0503020204020204" charset="-122"/>
              </a:rPr>
              <a:t>Building？目的是什么？方式是什么？是否有效</a:t>
            </a:r>
            <a:r>
              <a:rPr b="0" u="none" dirty="0">
                <a:solidFill>
                  <a:srgbClr val="000000"/>
                </a:solidFill>
                <a:latin typeface="微软雅黑" panose="020B0503020204020204" charset="-122"/>
                <a:ea typeface="微软雅黑" panose="020B0503020204020204" charset="-122"/>
              </a:rPr>
              <a:t>？</a:t>
            </a:r>
          </a:p>
        </p:txBody>
      </p:sp>
      <p:pic>
        <p:nvPicPr>
          <p:cNvPr id="2" name="图片 1"/>
          <p:cNvPicPr>
            <a:picLocks noChangeAspect="1"/>
          </p:cNvPicPr>
          <p:nvPr/>
        </p:nvPicPr>
        <p:blipFill>
          <a:blip r:embed="rId3"/>
          <a:stretch>
            <a:fillRect/>
          </a:stretch>
        </p:blipFill>
        <p:spPr>
          <a:xfrm>
            <a:off x="1352550" y="1790700"/>
            <a:ext cx="1926590" cy="1517650"/>
          </a:xfrm>
          <a:prstGeom prst="rect">
            <a:avLst/>
          </a:prstGeom>
        </p:spPr>
      </p:pic>
      <p:pic>
        <p:nvPicPr>
          <p:cNvPr id="9" name="图片 8"/>
          <p:cNvPicPr>
            <a:picLocks noChangeAspect="1"/>
          </p:cNvPicPr>
          <p:nvPr/>
        </p:nvPicPr>
        <p:blipFill>
          <a:blip r:embed="rId4"/>
          <a:stretch>
            <a:fillRect/>
          </a:stretch>
        </p:blipFill>
        <p:spPr>
          <a:xfrm>
            <a:off x="3397885" y="1509395"/>
            <a:ext cx="3747135" cy="4939665"/>
          </a:xfrm>
          <a:prstGeom prst="rect">
            <a:avLst/>
          </a:prstGeom>
        </p:spPr>
      </p:pic>
      <p:sp>
        <p:nvSpPr>
          <p:cNvPr id="4" name="灯片编号占位符 3">
            <a:extLst>
              <a:ext uri="{FF2B5EF4-FFF2-40B4-BE49-F238E27FC236}">
                <a16:creationId xmlns:a16="http://schemas.microsoft.com/office/drawing/2014/main" id="{5E82639A-CD06-C7B7-6AA8-BB24362A6397}"/>
              </a:ext>
            </a:extLst>
          </p:cNvPr>
          <p:cNvSpPr>
            <a:spLocks noGrp="1"/>
          </p:cNvSpPr>
          <p:nvPr>
            <p:ph type="sldNum" sz="quarter" idx="12"/>
          </p:nvPr>
        </p:nvSpPr>
        <p:spPr/>
        <p:txBody>
          <a:bodyPr/>
          <a:lstStyle/>
          <a:p>
            <a:fld id="{565CE74E-AB26-4998-AD42-012C4C1AD076}" type="slidenum">
              <a:rPr lang="zh-CN" altLang="en-US" smtClean="0"/>
              <a:t>83</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5822410"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项目总结报告</a:t>
            </a:r>
            <a:endParaRPr lang="en-US" altLang="zh-CN" sz="3200" spc="400" dirty="0">
              <a:solidFill>
                <a:schemeClr val="tx1">
                  <a:lumMod val="85000"/>
                  <a:lumOff val="15000"/>
                </a:schemeClr>
              </a:solidFill>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359" y="956310"/>
            <a:ext cx="8822061" cy="391666"/>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5</a:t>
            </a:r>
            <a:r>
              <a:rPr lang="en-US" altLang="zh-CN" b="0" u="none" dirty="0">
                <a:solidFill>
                  <a:srgbClr val="000000"/>
                </a:solidFill>
                <a:latin typeface="微软雅黑" panose="020B0503020204020204" charset="-122"/>
                <a:ea typeface="微软雅黑" panose="020B0503020204020204" charset="-122"/>
              </a:rPr>
              <a:t>1</a:t>
            </a:r>
            <a:r>
              <a:rPr b="0" u="none" dirty="0">
                <a:solidFill>
                  <a:srgbClr val="000000"/>
                </a:solidFill>
                <a:latin typeface="微软雅黑" panose="020B0503020204020204" charset="-122"/>
                <a:ea typeface="微软雅黑" panose="020B0503020204020204" charset="-122"/>
              </a:rPr>
              <a:t>. </a:t>
            </a:r>
            <a:r>
              <a:rPr lang="zh-CN" b="1" u="none">
                <a:ea typeface="宋体" charset="0"/>
              </a:rPr>
              <a:t>是否提交了项目总结报告？是否准备了总结PPT？格式和内容符合要求吗？</a:t>
            </a:r>
            <a:endParaRPr b="0" u="none" dirty="0">
              <a:solidFill>
                <a:srgbClr val="000000"/>
              </a:solidFill>
              <a:latin typeface="微软雅黑" panose="020B0503020204020204" charset="-122"/>
              <a:ea typeface="微软雅黑" panose="020B0503020204020204" charset="-122"/>
            </a:endParaRPr>
          </a:p>
        </p:txBody>
      </p:sp>
      <p:pic>
        <p:nvPicPr>
          <p:cNvPr id="7" name="图片 6" descr="upload_573149502"/>
          <p:cNvPicPr>
            <a:picLocks noChangeAspect="1"/>
          </p:cNvPicPr>
          <p:nvPr/>
        </p:nvPicPr>
        <p:blipFill>
          <a:blip r:embed="rId3"/>
          <a:stretch>
            <a:fillRect/>
          </a:stretch>
        </p:blipFill>
        <p:spPr>
          <a:xfrm>
            <a:off x="-252234" y="1492387"/>
            <a:ext cx="4277474" cy="4876531"/>
          </a:xfrm>
          <a:prstGeom prst="rect">
            <a:avLst/>
          </a:prstGeom>
        </p:spPr>
      </p:pic>
      <p:pic>
        <p:nvPicPr>
          <p:cNvPr id="10" name="图片 9" descr="upload_186719027"/>
          <p:cNvPicPr>
            <a:picLocks noChangeAspect="1"/>
          </p:cNvPicPr>
          <p:nvPr/>
        </p:nvPicPr>
        <p:blipFill>
          <a:blip r:embed="rId4"/>
          <a:stretch>
            <a:fillRect/>
          </a:stretch>
        </p:blipFill>
        <p:spPr>
          <a:xfrm>
            <a:off x="3184459" y="1492387"/>
            <a:ext cx="8660046" cy="4908060"/>
          </a:xfrm>
          <a:prstGeom prst="rect">
            <a:avLst/>
          </a:prstGeom>
        </p:spPr>
      </p:pic>
      <p:sp>
        <p:nvSpPr>
          <p:cNvPr id="2" name="灯片编号占位符 1">
            <a:extLst>
              <a:ext uri="{FF2B5EF4-FFF2-40B4-BE49-F238E27FC236}">
                <a16:creationId xmlns:a16="http://schemas.microsoft.com/office/drawing/2014/main" id="{32DA276E-F8FC-3811-8C0C-5C7DABBFEA37}"/>
              </a:ext>
            </a:extLst>
          </p:cNvPr>
          <p:cNvSpPr>
            <a:spLocks noGrp="1"/>
          </p:cNvSpPr>
          <p:nvPr>
            <p:ph type="sldNum" sz="quarter" idx="12"/>
          </p:nvPr>
        </p:nvSpPr>
        <p:spPr/>
        <p:txBody>
          <a:bodyPr/>
          <a:lstStyle/>
          <a:p>
            <a:fld id="{565CE74E-AB26-4998-AD42-012C4C1AD076}" type="slidenum">
              <a:rPr lang="zh-CN" altLang="en-US" smtClean="0"/>
              <a:t>84</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5822410"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项目总结报告</a:t>
            </a:r>
            <a:endParaRPr lang="en-US" altLang="zh-CN" sz="3200" spc="400" dirty="0">
              <a:solidFill>
                <a:schemeClr val="tx1">
                  <a:lumMod val="85000"/>
                  <a:lumOff val="15000"/>
                </a:schemeClr>
              </a:solidFill>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359" y="956310"/>
            <a:ext cx="8822061" cy="391666"/>
          </a:xfrm>
          <a:prstGeom prst="rect">
            <a:avLst/>
          </a:prstGeom>
        </p:spPr>
        <p:txBody>
          <a:bodyPr wrap="square" rtlCol="0">
            <a:noAutofit/>
          </a:bodyPr>
          <a:lstStyle/>
          <a:p>
            <a:r>
              <a:rPr b="0" u="none" dirty="0">
                <a:solidFill>
                  <a:srgbClr val="000000"/>
                </a:solidFill>
                <a:latin typeface="微软雅黑" panose="020B0503020204020204" charset="-122"/>
                <a:ea typeface="微软雅黑" panose="020B0503020204020204" charset="-122"/>
              </a:rPr>
              <a:t>5</a:t>
            </a:r>
            <a:r>
              <a:rPr lang="en-US" altLang="zh-CN" b="0" u="none" dirty="0">
                <a:solidFill>
                  <a:srgbClr val="000000"/>
                </a:solidFill>
                <a:latin typeface="微软雅黑" panose="020B0503020204020204" charset="-122"/>
                <a:ea typeface="微软雅黑" panose="020B0503020204020204" charset="-122"/>
              </a:rPr>
              <a:t>2</a:t>
            </a:r>
            <a:r>
              <a:rPr b="0" u="none" dirty="0">
                <a:solidFill>
                  <a:srgbClr val="000000"/>
                </a:solidFill>
                <a:latin typeface="微软雅黑" panose="020B0503020204020204" charset="-122"/>
                <a:ea typeface="微软雅黑" panose="020B0503020204020204" charset="-122"/>
              </a:rPr>
              <a:t>. </a:t>
            </a:r>
            <a:r>
              <a:rPr lang="zh-CN" b="1" u="none">
                <a:ea typeface="宋体" charset="0"/>
              </a:rPr>
              <a:t>项目总结报告中是否总结了项目执行中的问题、经验和教训？分析了相关原因吗？</a:t>
            </a:r>
            <a:endParaRPr b="0" u="none" dirty="0">
              <a:solidFill>
                <a:srgbClr val="000000"/>
              </a:solidFill>
              <a:latin typeface="微软雅黑" panose="020B0503020204020204" charset="-122"/>
              <a:ea typeface="微软雅黑" panose="020B0503020204020204" charset="-122"/>
            </a:endParaRPr>
          </a:p>
        </p:txBody>
      </p:sp>
      <p:pic>
        <p:nvPicPr>
          <p:cNvPr id="2" name="图片 1" descr="upload_601012459"/>
          <p:cNvPicPr>
            <a:picLocks noChangeAspect="1"/>
          </p:cNvPicPr>
          <p:nvPr/>
        </p:nvPicPr>
        <p:blipFill>
          <a:blip r:embed="rId3"/>
          <a:stretch>
            <a:fillRect/>
          </a:stretch>
        </p:blipFill>
        <p:spPr>
          <a:xfrm>
            <a:off x="1335076" y="1626575"/>
            <a:ext cx="7167660" cy="2049404"/>
          </a:xfrm>
          <a:prstGeom prst="rect">
            <a:avLst/>
          </a:prstGeom>
        </p:spPr>
      </p:pic>
      <p:sp>
        <p:nvSpPr>
          <p:cNvPr id="4" name="文本框 3"/>
          <p:cNvSpPr txBox="1"/>
          <p:nvPr userDrawn="1"/>
        </p:nvSpPr>
        <p:spPr>
          <a:xfrm>
            <a:off x="1502896" y="4088299"/>
            <a:ext cx="8870242" cy="641096"/>
          </a:xfrm>
          <a:prstGeom prst="rect">
            <a:avLst/>
          </a:prstGeom>
        </p:spPr>
        <p:txBody>
          <a:bodyPr wrap="square" rtlCol="0">
            <a:noAutofit/>
          </a:bodyPr>
          <a:lstStyle/>
          <a:p>
            <a:r>
              <a:rPr lang="zh-CN" altLang="en-US"/>
              <a:t>经验：在获取需求时需要经常与用户进行确认，不然会导致理解偏差带来的麻烦。有需求冲突的时候也要及时召开</a:t>
            </a:r>
            <a:r>
              <a:rPr lang="en-US" altLang="zh-CN"/>
              <a:t>JAD</a:t>
            </a:r>
            <a:r>
              <a:rPr lang="zh-CN" altLang="en-US"/>
              <a:t>会议解决。</a:t>
            </a:r>
          </a:p>
        </p:txBody>
      </p:sp>
      <p:sp>
        <p:nvSpPr>
          <p:cNvPr id="8" name="文本框 7"/>
          <p:cNvSpPr txBox="1"/>
          <p:nvPr userDrawn="1"/>
        </p:nvSpPr>
        <p:spPr>
          <a:xfrm>
            <a:off x="1502896" y="5055197"/>
            <a:ext cx="8985849" cy="641096"/>
          </a:xfrm>
          <a:prstGeom prst="rect">
            <a:avLst/>
          </a:prstGeom>
        </p:spPr>
        <p:txBody>
          <a:bodyPr wrap="square" rtlCol="0">
            <a:noAutofit/>
          </a:bodyPr>
          <a:lstStyle/>
          <a:p>
            <a:r>
              <a:rPr lang="zh-CN" altLang="en-US"/>
              <a:t>教训：决定使用工具之前可以对一系列产品进行比较，慎重选择后决定使用的工具，避免浪费工作时间，要重新寻找新的路线。</a:t>
            </a:r>
          </a:p>
        </p:txBody>
      </p:sp>
      <p:sp>
        <p:nvSpPr>
          <p:cNvPr id="7" name="灯片编号占位符 6">
            <a:extLst>
              <a:ext uri="{FF2B5EF4-FFF2-40B4-BE49-F238E27FC236}">
                <a16:creationId xmlns:a16="http://schemas.microsoft.com/office/drawing/2014/main" id="{7140EA5E-F2E9-A74B-C60E-7FCF01A07DE7}"/>
              </a:ext>
            </a:extLst>
          </p:cNvPr>
          <p:cNvSpPr>
            <a:spLocks noGrp="1"/>
          </p:cNvSpPr>
          <p:nvPr>
            <p:ph type="sldNum" sz="quarter" idx="12"/>
          </p:nvPr>
        </p:nvSpPr>
        <p:spPr/>
        <p:txBody>
          <a:bodyPr/>
          <a:lstStyle/>
          <a:p>
            <a:fld id="{565CE74E-AB26-4998-AD42-012C4C1AD076}" type="slidenum">
              <a:rPr lang="zh-CN" altLang="en-US" smtClean="0"/>
              <a:t>85</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5822410"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绩效评价</a:t>
            </a:r>
            <a:endParaRPr lang="en-US" altLang="zh-CN" sz="3200" spc="400" dirty="0">
              <a:solidFill>
                <a:schemeClr val="tx1">
                  <a:lumMod val="85000"/>
                  <a:lumOff val="15000"/>
                </a:schemeClr>
              </a:solidFill>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643" y="956389"/>
            <a:ext cx="9742552" cy="409881"/>
          </a:xfrm>
          <a:prstGeom prst="rect">
            <a:avLst/>
          </a:prstGeom>
        </p:spPr>
        <p:txBody>
          <a:bodyPr wrap="square" rtlCol="0">
            <a:noAutofit/>
          </a:bodyPr>
          <a:lstStyle/>
          <a:p>
            <a:r>
              <a:rPr lang="en-US" altLang="zh-CN" sz="1800" b="0" u="none">
                <a:solidFill>
                  <a:srgbClr val="000000"/>
                </a:solidFill>
                <a:latin typeface="微软雅黑" charset="0"/>
                <a:ea typeface="微软雅黑" charset="0"/>
                <a:cs typeface="宋体" charset="0"/>
              </a:rPr>
              <a:t>53.</a:t>
            </a:r>
            <a:r>
              <a:rPr lang="zh-CN" sz="1800" b="0" u="none">
                <a:solidFill>
                  <a:srgbClr val="000000"/>
                </a:solidFill>
                <a:latin typeface="微软雅黑" charset="0"/>
                <a:ea typeface="微软雅黑" charset="0"/>
                <a:cs typeface="宋体" charset="0"/>
              </a:rPr>
              <a:t>项目总结报告中是否给出了每个项目成员的合适评价？是否进行了成员的绩效排序和打分？</a:t>
            </a:r>
            <a:endParaRPr b="0" u="none">
              <a:solidFill>
                <a:srgbClr val="000000"/>
              </a:solidFill>
              <a:latin typeface="微软雅黑" charset="0"/>
              <a:ea typeface="微软雅黑" charset="0"/>
            </a:endParaRPr>
          </a:p>
        </p:txBody>
      </p:sp>
      <p:graphicFrame>
        <p:nvGraphicFramePr>
          <p:cNvPr id="2" name="表格 1"/>
          <p:cNvGraphicFramePr/>
          <p:nvPr/>
        </p:nvGraphicFramePr>
        <p:xfrm>
          <a:off x="1828800" y="3048000"/>
          <a:ext cx="8534400" cy="762000"/>
        </p:xfrm>
        <a:graphic>
          <a:graphicData uri="http://schemas.openxmlformats.org/drawingml/2006/table">
            <a:tbl>
              <a:tblPr firstRow="1" bandRow="1">
                <a:tableStyleId>{5940675A-B579-460E-94D1-54222C63F5DA}</a:tableStyleId>
              </a:tblPr>
              <a:tblGrid>
                <a:gridCol w="1706880">
                  <a:extLst>
                    <a:ext uri="{9D8B030D-6E8A-4147-A177-3AD203B41FA5}">
                      <a16:colId xmlns:a16="http://schemas.microsoft.com/office/drawing/2014/main" val="20000"/>
                    </a:ext>
                  </a:extLst>
                </a:gridCol>
                <a:gridCol w="1706880">
                  <a:extLst>
                    <a:ext uri="{9D8B030D-6E8A-4147-A177-3AD203B41FA5}">
                      <a16:colId xmlns:a16="http://schemas.microsoft.com/office/drawing/2014/main" val="20001"/>
                    </a:ext>
                  </a:extLst>
                </a:gridCol>
                <a:gridCol w="1706880">
                  <a:extLst>
                    <a:ext uri="{9D8B030D-6E8A-4147-A177-3AD203B41FA5}">
                      <a16:colId xmlns:a16="http://schemas.microsoft.com/office/drawing/2014/main" val="20002"/>
                    </a:ext>
                  </a:extLst>
                </a:gridCol>
                <a:gridCol w="1706880">
                  <a:extLst>
                    <a:ext uri="{9D8B030D-6E8A-4147-A177-3AD203B41FA5}">
                      <a16:colId xmlns:a16="http://schemas.microsoft.com/office/drawing/2014/main" val="20003"/>
                    </a:ext>
                  </a:extLst>
                </a:gridCol>
                <a:gridCol w="1706880">
                  <a:extLst>
                    <a:ext uri="{9D8B030D-6E8A-4147-A177-3AD203B41FA5}">
                      <a16:colId xmlns:a16="http://schemas.microsoft.com/office/drawing/2014/main" val="20004"/>
                    </a:ext>
                  </a:extLst>
                </a:gridCol>
              </a:tblGrid>
              <a:tr h="381000">
                <a:tc>
                  <a:txBody>
                    <a:bodyPr/>
                    <a:lstStyle/>
                    <a:p>
                      <a:pPr algn="ctr">
                        <a:buNone/>
                      </a:pPr>
                      <a:r>
                        <a:rPr lang="zh-CN" altLang="en-US"/>
                        <a:t>徐文君</a:t>
                      </a: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a:t>叶诗雨</a:t>
                      </a: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a:t>吴佳璐</a:t>
                      </a: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a:t>何雨珊</a:t>
                      </a: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a:t>刘柏轩</a:t>
                      </a: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extLst>
                  <a:ext uri="{0D108BD9-81ED-4DB2-BD59-A6C34878D82A}">
                    <a16:rowId xmlns:a16="http://schemas.microsoft.com/office/drawing/2014/main" val="10000"/>
                  </a:ext>
                </a:extLst>
              </a:tr>
              <a:tr h="381000">
                <a:tc>
                  <a:txBody>
                    <a:bodyPr/>
                    <a:lstStyle/>
                    <a:p>
                      <a:pPr algn="ctr">
                        <a:buNone/>
                      </a:pPr>
                      <a:r>
                        <a:rPr lang="en-US" altLang="zh-CN"/>
                        <a:t>95.205</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a:t>95.293</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a:t>95.271</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a:t>94.052</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a:t>95.118</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extLst>
                  <a:ext uri="{0D108BD9-81ED-4DB2-BD59-A6C34878D82A}">
                    <a16:rowId xmlns:a16="http://schemas.microsoft.com/office/drawing/2014/main" val="10001"/>
                  </a:ext>
                </a:extLst>
              </a:tr>
            </a:tbl>
          </a:graphicData>
        </a:graphic>
      </p:graphicFrame>
      <p:sp>
        <p:nvSpPr>
          <p:cNvPr id="4" name="灯片编号占位符 3">
            <a:extLst>
              <a:ext uri="{FF2B5EF4-FFF2-40B4-BE49-F238E27FC236}">
                <a16:creationId xmlns:a16="http://schemas.microsoft.com/office/drawing/2014/main" id="{8A218ABE-F8D5-8604-A727-9006A38479E5}"/>
              </a:ext>
            </a:extLst>
          </p:cNvPr>
          <p:cNvSpPr>
            <a:spLocks noGrp="1"/>
          </p:cNvSpPr>
          <p:nvPr>
            <p:ph type="sldNum" sz="quarter" idx="12"/>
          </p:nvPr>
        </p:nvSpPr>
        <p:spPr/>
        <p:txBody>
          <a:bodyPr/>
          <a:lstStyle/>
          <a:p>
            <a:fld id="{565CE74E-AB26-4998-AD42-012C4C1AD076}" type="slidenum">
              <a:rPr lang="zh-CN" altLang="en-US" smtClean="0"/>
              <a:t>86</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643" y="336312"/>
            <a:ext cx="5822410" cy="599057"/>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后续工作</a:t>
            </a:r>
            <a:endParaRPr lang="en-US" altLang="zh-CN" sz="3200" spc="400" dirty="0">
              <a:solidFill>
                <a:schemeClr val="tx1">
                  <a:lumMod val="85000"/>
                  <a:lumOff val="15000"/>
                </a:schemeClr>
              </a:solidFill>
              <a:cs typeface="+mn-ea"/>
              <a:sym typeface="+mn-lt"/>
            </a:endParaRP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643" y="956389"/>
            <a:ext cx="9364201" cy="388861"/>
          </a:xfrm>
          <a:prstGeom prst="rect">
            <a:avLst/>
          </a:prstGeom>
        </p:spPr>
        <p:txBody>
          <a:bodyPr wrap="square" rtlCol="0">
            <a:noAutofit/>
          </a:bodyPr>
          <a:lstStyle/>
          <a:p>
            <a:r>
              <a:rPr lang="en-US" altLang="zh-CN">
                <a:solidFill>
                  <a:srgbClr val="000000"/>
                </a:solidFill>
                <a:latin typeface="微软雅黑" charset="0"/>
                <a:ea typeface="微软雅黑" charset="0"/>
              </a:rPr>
              <a:t>54. </a:t>
            </a:r>
            <a:r>
              <a:rPr lang="zh-CN" altLang="en-US">
                <a:solidFill>
                  <a:srgbClr val="000000"/>
                </a:solidFill>
                <a:latin typeface="微软雅黑" charset="0"/>
                <a:ea typeface="微软雅黑" charset="0"/>
              </a:rPr>
              <a:t>现在通知你们小组，在接下来的三个月中完成教师提出的移动课堂助理的需求，怎么做？</a:t>
            </a:r>
            <a:endParaRPr b="0" u="none">
              <a:solidFill>
                <a:srgbClr val="000000"/>
              </a:solidFill>
              <a:latin typeface="微软雅黑" panose="020B0503020204020204" charset="-122"/>
              <a:ea typeface="微软雅黑" panose="020B0503020204020204" charset="-122"/>
            </a:endParaRPr>
          </a:p>
        </p:txBody>
      </p:sp>
      <p:sp>
        <p:nvSpPr>
          <p:cNvPr id="7" name="文本框 6"/>
          <p:cNvSpPr txBox="1"/>
          <p:nvPr userDrawn="1"/>
        </p:nvSpPr>
        <p:spPr>
          <a:xfrm>
            <a:off x="1179964" y="1775788"/>
            <a:ext cx="4544615" cy="3138170"/>
          </a:xfrm>
          <a:prstGeom prst="rect">
            <a:avLst/>
          </a:prstGeom>
        </p:spPr>
        <p:txBody>
          <a:bodyPr wrap="square" rtlCol="0">
            <a:spAutoFit/>
          </a:bodyPr>
          <a:lstStyle/>
          <a:p>
            <a:r>
              <a:rPr lang="zh-CN" altLang="en-US"/>
              <a:t>一、制定进度安排和计划</a:t>
            </a:r>
          </a:p>
          <a:p>
            <a:r>
              <a:rPr lang="zh-CN" altLang="en-US"/>
              <a:t>二、制作项目需求说明书</a:t>
            </a:r>
          </a:p>
          <a:p>
            <a:r>
              <a:rPr lang="zh-CN" altLang="en-US"/>
              <a:t>三、制定模块功能设计书</a:t>
            </a:r>
          </a:p>
          <a:p>
            <a:r>
              <a:rPr lang="zh-CN" altLang="en-US"/>
              <a:t>四、设计概要的业务模板</a:t>
            </a:r>
          </a:p>
          <a:p>
            <a:r>
              <a:rPr lang="zh-CN" altLang="en-US"/>
              <a:t>五、设计数据库模型</a:t>
            </a:r>
          </a:p>
          <a:p>
            <a:r>
              <a:rPr lang="zh-CN" altLang="en-US"/>
              <a:t>六、选择合适的开发模式</a:t>
            </a:r>
          </a:p>
          <a:p>
            <a:r>
              <a:rPr lang="zh-CN" altLang="en-US"/>
              <a:t>七、搭建具体系统架构</a:t>
            </a:r>
          </a:p>
          <a:p>
            <a:r>
              <a:rPr lang="zh-CN" altLang="en-US"/>
              <a:t>八、编写具体功能代码</a:t>
            </a:r>
          </a:p>
          <a:p>
            <a:r>
              <a:rPr lang="zh-CN" altLang="en-US"/>
              <a:t>九、对功能代码进行测试</a:t>
            </a:r>
          </a:p>
          <a:p>
            <a:r>
              <a:rPr lang="zh-CN" altLang="en-US"/>
              <a:t>十、错误跟踪与</a:t>
            </a:r>
            <a:r>
              <a:rPr lang="en-US" altLang="zh-CN"/>
              <a:t>Bug</a:t>
            </a:r>
            <a:r>
              <a:rPr lang="zh-CN" altLang="en-US"/>
              <a:t>修复</a:t>
            </a:r>
          </a:p>
          <a:p>
            <a:r>
              <a:rPr lang="zh-CN" altLang="en-US"/>
              <a:t>十一、文档整理</a:t>
            </a:r>
          </a:p>
        </p:txBody>
      </p:sp>
      <p:sp>
        <p:nvSpPr>
          <p:cNvPr id="2" name="灯片编号占位符 1">
            <a:extLst>
              <a:ext uri="{FF2B5EF4-FFF2-40B4-BE49-F238E27FC236}">
                <a16:creationId xmlns:a16="http://schemas.microsoft.com/office/drawing/2014/main" id="{0C9DCD39-B032-B7E9-86B7-9299E589D5D1}"/>
              </a:ext>
            </a:extLst>
          </p:cNvPr>
          <p:cNvSpPr>
            <a:spLocks noGrp="1"/>
          </p:cNvSpPr>
          <p:nvPr>
            <p:ph type="sldNum" sz="quarter" idx="12"/>
          </p:nvPr>
        </p:nvSpPr>
        <p:spPr/>
        <p:txBody>
          <a:bodyPr/>
          <a:lstStyle/>
          <a:p>
            <a:fld id="{565CE74E-AB26-4998-AD42-012C4C1AD076}" type="slidenum">
              <a:rPr lang="zh-CN" altLang="en-US" smtClean="0"/>
              <a:t>87</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3074035"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项目个人总结</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643" y="1954816"/>
            <a:ext cx="8859732" cy="3342105"/>
          </a:xfrm>
          <a:prstGeom prst="rect">
            <a:avLst/>
          </a:prstGeom>
        </p:spPr>
        <p:txBody>
          <a:bodyPr wrap="square" rtlCol="0">
            <a:noAutofit/>
          </a:bodyPr>
          <a:lstStyle/>
          <a:p>
            <a:r>
              <a:rPr lang="zh-CN" sz="1400" b="0" u="none" dirty="0">
                <a:solidFill>
                  <a:srgbClr val="000000"/>
                </a:solidFill>
                <a:latin typeface="微软雅黑" panose="020B0503020204020204" charset="-122"/>
                <a:ea typeface="微软雅黑" panose="020B0503020204020204" charset="-122"/>
              </a:rPr>
              <a:t>个人总结：</a:t>
            </a:r>
          </a:p>
          <a:p>
            <a:r>
              <a:rPr lang="zh-CN" sz="1400" b="0" u="none" dirty="0">
                <a:solidFill>
                  <a:srgbClr val="000000"/>
                </a:solidFill>
                <a:latin typeface="微软雅黑" panose="020B0503020204020204" charset="-122"/>
                <a:ea typeface="微软雅黑" panose="020B0503020204020204" charset="-122"/>
              </a:rPr>
              <a:t>组</a:t>
            </a:r>
            <a:r>
              <a:rPr lang="zh-CN" altLang="en-US" sz="1400" b="0" u="none" dirty="0">
                <a:solidFill>
                  <a:srgbClr val="000000"/>
                </a:solidFill>
                <a:latin typeface="微软雅黑" panose="020B0503020204020204" charset="-122"/>
                <a:ea typeface="微软雅黑" panose="020B0503020204020204" charset="-122"/>
              </a:rPr>
              <a:t>长</a:t>
            </a:r>
            <a:r>
              <a:rPr lang="zh-CN" sz="1400" b="0" u="none" dirty="0">
                <a:solidFill>
                  <a:srgbClr val="000000"/>
                </a:solidFill>
                <a:latin typeface="微软雅黑" panose="020B0503020204020204" charset="-122"/>
                <a:ea typeface="微软雅黑" panose="020B0503020204020204" charset="-122"/>
              </a:rPr>
              <a:t>：</a:t>
            </a:r>
            <a:r>
              <a:rPr lang="zh-CN" altLang="en-US" sz="1400" b="0" u="none" dirty="0">
                <a:solidFill>
                  <a:srgbClr val="000000"/>
                </a:solidFill>
                <a:latin typeface="微软雅黑" panose="020B0503020204020204" charset="-122"/>
                <a:ea typeface="微软雅黑" panose="020B0503020204020204" charset="-122"/>
              </a:rPr>
              <a:t>徐文君</a:t>
            </a:r>
            <a:endParaRPr lang="zh-CN" sz="1400" b="0" u="none" dirty="0">
              <a:solidFill>
                <a:srgbClr val="000000"/>
              </a:solidFill>
              <a:latin typeface="微软雅黑" panose="020B0503020204020204" charset="-122"/>
              <a:ea typeface="微软雅黑" panose="020B0503020204020204" charset="-122"/>
            </a:endParaRPr>
          </a:p>
          <a:p>
            <a:r>
              <a:rPr lang="zh-CN" sz="1400">
                <a:latin typeface="微软雅黑" charset="0"/>
                <a:ea typeface="微软雅黑" charset="0"/>
              </a:rPr>
              <a:t>       </a:t>
            </a:r>
            <a:r>
              <a:rPr lang="zh-CN" sz="1400" b="0" u="none">
                <a:latin typeface="微软雅黑" charset="0"/>
                <a:ea typeface="微软雅黑" charset="0"/>
              </a:rPr>
              <a:t>本学期担任项目经理一职对我来说也是一次锻炼，或多或少还是有点焦虑的，生怕哪里做的不对会带领团队走上偏路。在项目最开始的时候还是有点无从下手的，也不知道这个项目应该有一些什么功能，总觉得自己想的是什么用户也会这么想。经过了这个课程的学习后，我们也知道了不能把我们的所想强加给用户，而是应该与用户进行访谈，了解他们的需求。并且需求并不是一成不变的，所以还需要进行需求变更，有冲突无法解决时也需要及时召开JAD会议去解决。</a:t>
            </a:r>
          </a:p>
          <a:p>
            <a:r>
              <a:rPr lang="zh-CN" sz="1400" b="0" u="none">
                <a:latin typeface="微软雅黑" charset="0"/>
                <a:ea typeface="微软雅黑" charset="0"/>
              </a:rPr>
              <a:t>       作为项目经理还需要组织各种会议、与用户进行联系等，也让我得到了一定的锻炼。但是给组员分配工作的时候还是会有点头疼，也需要定时检查他们的工作完成情况，所以也必须了解各个工具的使用方法，这对我来说还是挺好的，了解了很多的知识。但是在本次项目中我所做的最有问题的还是在各个工具的选择上。由于对各个工具的使用都不了解，所以也带着小组走过一些弯路，增加了一些工作量，以后应该要慎重了解各类软件的优缺点后再决定使用哪种，而不是只靠百度。</a:t>
            </a:r>
            <a:endParaRPr lang="zh-CN" altLang="en-US" sz="1400" b="0" u="none" dirty="0">
              <a:solidFill>
                <a:srgbClr val="000000"/>
              </a:solidFill>
              <a:latin typeface="微软雅黑" charset="0"/>
              <a:ea typeface="微软雅黑" charset="0"/>
            </a:endParaRPr>
          </a:p>
        </p:txBody>
      </p:sp>
      <p:sp>
        <p:nvSpPr>
          <p:cNvPr id="2" name="灯片编号占位符 1">
            <a:extLst>
              <a:ext uri="{FF2B5EF4-FFF2-40B4-BE49-F238E27FC236}">
                <a16:creationId xmlns:a16="http://schemas.microsoft.com/office/drawing/2014/main" id="{B79234A8-0FF1-B8C1-1399-5D3414FA7FB5}"/>
              </a:ext>
            </a:extLst>
          </p:cNvPr>
          <p:cNvSpPr>
            <a:spLocks noGrp="1"/>
          </p:cNvSpPr>
          <p:nvPr>
            <p:ph type="sldNum" sz="quarter" idx="12"/>
          </p:nvPr>
        </p:nvSpPr>
        <p:spPr/>
        <p:txBody>
          <a:bodyPr/>
          <a:lstStyle/>
          <a:p>
            <a:fld id="{565CE74E-AB26-4998-AD42-012C4C1AD076}" type="slidenum">
              <a:rPr lang="zh-CN" altLang="en-US" smtClean="0"/>
              <a:t>88</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3074035"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项目个人总结</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177094" y="1555445"/>
            <a:ext cx="9132986" cy="3951672"/>
          </a:xfrm>
          <a:prstGeom prst="rect">
            <a:avLst/>
          </a:prstGeom>
        </p:spPr>
        <p:txBody>
          <a:bodyPr wrap="square" rtlCol="0">
            <a:noAutofit/>
          </a:bodyPr>
          <a:lstStyle/>
          <a:p>
            <a:r>
              <a:rPr lang="zh-CN" sz="1400" b="0" u="none">
                <a:solidFill>
                  <a:srgbClr val="000000"/>
                </a:solidFill>
                <a:latin typeface="微软雅黑" panose="020B0503020204020204" charset="-122"/>
                <a:ea typeface="微软雅黑" panose="020B0503020204020204" charset="-122"/>
              </a:rPr>
              <a:t>个人总结：</a:t>
            </a:r>
          </a:p>
          <a:p>
            <a:r>
              <a:rPr lang="zh-CN" sz="1400" b="0" u="none">
                <a:solidFill>
                  <a:srgbClr val="000000"/>
                </a:solidFill>
                <a:latin typeface="微软雅黑" panose="020B0503020204020204" charset="-122"/>
                <a:ea typeface="微软雅黑" panose="020B0503020204020204" charset="-122"/>
              </a:rPr>
              <a:t>组员：刘柏轩</a:t>
            </a:r>
          </a:p>
          <a:p>
            <a:r>
              <a:rPr lang="en-US" altLang="zh-CN" sz="1400" b="0" u="none">
                <a:solidFill>
                  <a:srgbClr val="000000"/>
                </a:solidFill>
                <a:latin typeface="微软雅黑" panose="020B0503020204020204" charset="-122"/>
                <a:ea typeface="微软雅黑" panose="020B0503020204020204" charset="-122"/>
              </a:rPr>
              <a:t>       </a:t>
            </a:r>
            <a:r>
              <a:rPr lang="zh-CN" altLang="en-US" sz="1400" b="0" u="none">
                <a:solidFill>
                  <a:srgbClr val="000000"/>
                </a:solidFill>
                <a:latin typeface="微软雅黑" panose="020B0503020204020204" charset="-122"/>
                <a:ea typeface="微软雅黑" panose="020B0503020204020204" charset="-122"/>
              </a:rPr>
              <a:t>我在项目当中主要负责小组每次的会议记录以及相关访谈的记录，在整个开发过程当中，我认为记录也是比较重要的一部分，首先在开会的过程当中就是对工作的一个总结与反思，能够更好的认识到其中的不足，将其进行更好的完善。而且每次的记录还可以当作一个回顾或者近期的一个任务清单，让大家都能更清楚地去完成对应的工作。但是在一开始的记录当中，有很多细节是不对的，通过杨老师的指导之后，我在记录的时候会记录的很详细。</a:t>
            </a:r>
          </a:p>
          <a:p>
            <a:r>
              <a:rPr lang="zh-CN" altLang="en-US" sz="1400">
                <a:solidFill>
                  <a:srgbClr val="000000"/>
                </a:solidFill>
                <a:latin typeface="微软雅黑" charset="0"/>
                <a:ea typeface="微软雅黑" charset="0"/>
              </a:rPr>
              <a:t>       我还主要负责了需求管理工具的配置和使用，在使用当中是有很多的困难的，因为之前没有接触过此类的管理工具。在需求录入的时候无法直接导入，所以在需求录入的时候是一个一个手动打上去的，对工具的使用还是不够熟练，所以导致在本环节花费了很多的时间。而且在需求变更的时候一直没有弄清楚如何使用工具对老师所提出的需求进行变更，还有变更矩阵的生成和变更影响的生成，所以在本环节也浪费了很长时间。</a:t>
            </a:r>
            <a:endParaRPr lang="zh-CN" altLang="en-US" sz="1400" b="0" u="none">
              <a:solidFill>
                <a:srgbClr val="000000"/>
              </a:solidFill>
              <a:latin typeface="微软雅黑" panose="020B0503020204020204" charset="-122"/>
              <a:ea typeface="微软雅黑" panose="020B0503020204020204" charset="-122"/>
            </a:endParaRPr>
          </a:p>
          <a:p>
            <a:r>
              <a:rPr lang="en-US" altLang="zh-CN" sz="1400" b="0" u="none">
                <a:solidFill>
                  <a:srgbClr val="000000"/>
                </a:solidFill>
                <a:latin typeface="微软雅黑" panose="020B0503020204020204" charset="-122"/>
                <a:ea typeface="微软雅黑" panose="020B0503020204020204" charset="-122"/>
              </a:rPr>
              <a:t>       </a:t>
            </a:r>
            <a:r>
              <a:rPr lang="zh-CN" altLang="en-US" sz="1400" b="0" u="none">
                <a:solidFill>
                  <a:srgbClr val="000000"/>
                </a:solidFill>
                <a:latin typeface="微软雅黑" panose="020B0503020204020204" charset="-122"/>
                <a:ea typeface="微软雅黑" panose="020B0503020204020204" charset="-122"/>
              </a:rPr>
              <a:t>除了我主要负责的任务外，我通过其他的工作学到了很多有用的知识。当我们在开展一个项目的时候，我认为最重要的是如何获取以及满足用户的需求，因为我们所做的任何产品都是要为用户来服务的，我们不能要求用户按照我们的设计思维来使用产品，我们应该按照用户的需求来设计产品。只有用户满意的产品才是好的产品。</a:t>
            </a:r>
          </a:p>
        </p:txBody>
      </p:sp>
      <p:sp>
        <p:nvSpPr>
          <p:cNvPr id="2" name="灯片编号占位符 1">
            <a:extLst>
              <a:ext uri="{FF2B5EF4-FFF2-40B4-BE49-F238E27FC236}">
                <a16:creationId xmlns:a16="http://schemas.microsoft.com/office/drawing/2014/main" id="{DED61E7A-1547-0EC5-0AAC-D963DF970622}"/>
              </a:ext>
            </a:extLst>
          </p:cNvPr>
          <p:cNvSpPr>
            <a:spLocks noGrp="1"/>
          </p:cNvSpPr>
          <p:nvPr>
            <p:ph type="sldNum" sz="quarter" idx="12"/>
          </p:nvPr>
        </p:nvSpPr>
        <p:spPr/>
        <p:txBody>
          <a:bodyPr/>
          <a:lstStyle/>
          <a:p>
            <a:fld id="{565CE74E-AB26-4998-AD42-012C4C1AD076}" type="slidenum">
              <a:rPr lang="zh-CN" altLang="en-US" smtClean="0"/>
              <a:t>89</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项目章程</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userDrawn="1"/>
        </p:nvSpPr>
        <p:spPr>
          <a:xfrm>
            <a:off x="1229643" y="956389"/>
            <a:ext cx="10026316" cy="304783"/>
          </a:xfrm>
          <a:prstGeom prst="rect">
            <a:avLst/>
          </a:prstGeom>
        </p:spPr>
        <p:txBody>
          <a:bodyPr wrap="square" rtlCol="0">
            <a:noAutofit/>
          </a:bodyPr>
          <a:lstStyle/>
          <a:p>
            <a:r>
              <a:rPr lang="en-US" altLang="zh-CN" b="0" u="none">
                <a:solidFill>
                  <a:srgbClr val="000000"/>
                </a:solidFill>
                <a:latin typeface="微软雅黑" charset="0"/>
                <a:ea typeface="微软雅黑" charset="0"/>
              </a:rPr>
              <a:t>3.</a:t>
            </a:r>
            <a:r>
              <a:rPr lang="zh-CN" altLang="en-US" b="0" u="none">
                <a:solidFill>
                  <a:srgbClr val="000000"/>
                </a:solidFill>
                <a:latin typeface="微软雅黑" charset="0"/>
                <a:ea typeface="微软雅黑" charset="0"/>
              </a:rPr>
              <a:t>是否提交了项目章程？内容是否完整？</a:t>
            </a:r>
            <a:endParaRPr lang="zh-CN" altLang="en-US">
              <a:latin typeface="微软雅黑" charset="0"/>
              <a:ea typeface="微软雅黑" charset="0"/>
            </a:endParaRPr>
          </a:p>
        </p:txBody>
      </p:sp>
      <p:pic>
        <p:nvPicPr>
          <p:cNvPr id="7" name="图片 6" descr="upload_963283516"/>
          <p:cNvPicPr>
            <a:picLocks noChangeAspect="1"/>
          </p:cNvPicPr>
          <p:nvPr/>
        </p:nvPicPr>
        <p:blipFill>
          <a:blip r:embed="rId3"/>
          <a:stretch>
            <a:fillRect/>
          </a:stretch>
        </p:blipFill>
        <p:spPr>
          <a:xfrm>
            <a:off x="2869166" y="1565955"/>
            <a:ext cx="6442486" cy="4634806"/>
          </a:xfrm>
          <a:prstGeom prst="rect">
            <a:avLst/>
          </a:prstGeom>
        </p:spPr>
      </p:pic>
      <p:sp>
        <p:nvSpPr>
          <p:cNvPr id="2" name="灯片编号占位符 1">
            <a:extLst>
              <a:ext uri="{FF2B5EF4-FFF2-40B4-BE49-F238E27FC236}">
                <a16:creationId xmlns:a16="http://schemas.microsoft.com/office/drawing/2014/main" id="{BE5834E1-46E0-3295-82C1-50AC1C66ADC8}"/>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3074035"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项目个人总结</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643" y="1954816"/>
            <a:ext cx="9269613" cy="3342105"/>
          </a:xfrm>
          <a:prstGeom prst="rect">
            <a:avLst/>
          </a:prstGeom>
        </p:spPr>
        <p:txBody>
          <a:bodyPr wrap="square" rtlCol="0">
            <a:noAutofit/>
          </a:bodyPr>
          <a:lstStyle/>
          <a:p>
            <a:r>
              <a:rPr lang="zh-CN" sz="1400" b="0" u="none" dirty="0">
                <a:solidFill>
                  <a:srgbClr val="000000"/>
                </a:solidFill>
                <a:latin typeface="微软雅黑" panose="020B0503020204020204" charset="-122"/>
                <a:ea typeface="微软雅黑" panose="020B0503020204020204" charset="-122"/>
              </a:rPr>
              <a:t>个人总结：</a:t>
            </a:r>
          </a:p>
          <a:p>
            <a:r>
              <a:rPr lang="zh-CN" sz="1400" b="0" u="none" dirty="0">
                <a:solidFill>
                  <a:srgbClr val="000000"/>
                </a:solidFill>
                <a:latin typeface="微软雅黑" panose="020B0503020204020204" charset="-122"/>
                <a:ea typeface="微软雅黑" panose="020B0503020204020204" charset="-122"/>
              </a:rPr>
              <a:t>组员：</a:t>
            </a:r>
            <a:r>
              <a:rPr lang="zh-CN" altLang="en-US" sz="1400" b="0" u="none" dirty="0">
                <a:solidFill>
                  <a:srgbClr val="000000"/>
                </a:solidFill>
                <a:latin typeface="微软雅黑" panose="020B0503020204020204" charset="-122"/>
                <a:ea typeface="微软雅黑" panose="020B0503020204020204" charset="-122"/>
              </a:rPr>
              <a:t>吴佳璐</a:t>
            </a:r>
            <a:endParaRPr lang="zh-CN" sz="1400" b="0" u="none" dirty="0">
              <a:solidFill>
                <a:srgbClr val="000000"/>
              </a:solidFill>
              <a:latin typeface="微软雅黑" panose="020B0503020204020204" charset="-122"/>
              <a:ea typeface="微软雅黑" panose="020B0503020204020204" charset="-122"/>
            </a:endParaRPr>
          </a:p>
          <a:p>
            <a:r>
              <a:rPr lang="zh-CN" altLang="en-US" sz="1400" b="0" u="none" dirty="0">
                <a:solidFill>
                  <a:srgbClr val="000000"/>
                </a:solidFill>
                <a:latin typeface="微软雅黑" panose="020B0503020204020204" charset="-122"/>
                <a:ea typeface="微软雅黑" panose="020B0503020204020204" charset="-122"/>
              </a:rPr>
              <a:t>       本学期的软件需求分析原理实践课程已走到尾声，本次课程的学习过程无疑是艰辛的，但也是收获颇丰的。</a:t>
            </a:r>
          </a:p>
          <a:p>
            <a:r>
              <a:rPr lang="zh-CN" altLang="en-US" sz="1400" b="0" u="none" dirty="0">
                <a:solidFill>
                  <a:srgbClr val="000000"/>
                </a:solidFill>
                <a:latin typeface="微软雅黑" panose="020B0503020204020204" charset="-122"/>
                <a:ea typeface="微软雅黑" panose="020B0503020204020204" charset="-122"/>
              </a:rPr>
              <a:t>       在这次课程中，我第一次正式学习了如何和同小组组员一起完成一个项目。学期一开始，面对工作量巨大的评审条目，和严格的文档格式要求，还有对许多新软件学习使用，我感到无从适应和茫然无措。但通过一次又一次的查找模板，查找资料，询问同学或老师的帮助后，我慢慢地解决了这些问题。在学习的过程中，我也收获了许多。首先我对软件需求获取、确认、管理、变更等方面的知识有了深入的了解。身为文档整合员，我对用更规范的方式来撰写文档有了更深的体会。同时，在需求访谈的过程中，我提升了自己的沟通能力与撰写能力。通过团建以及每周小组会议的召开，我的团队合作能力也得到了很大的提升。</a:t>
            </a:r>
          </a:p>
          <a:p>
            <a:r>
              <a:rPr lang="zh-CN" altLang="en-US" sz="1400" b="0" u="none" dirty="0">
                <a:solidFill>
                  <a:srgbClr val="000000"/>
                </a:solidFill>
                <a:latin typeface="微软雅黑" panose="020B0503020204020204" charset="-122"/>
                <a:ea typeface="微软雅黑" panose="020B0503020204020204" charset="-122"/>
              </a:rPr>
              <a:t>       在学习的过程中，我也有一些需要改进的地方，比如对书本中的知识掌握不够扎实，对一些细节的把握不够注意等，我也会更加注重这些地方，并争取将理论与实践相结合，做到真正掌握与管理这些知识。</a:t>
            </a:r>
          </a:p>
        </p:txBody>
      </p:sp>
      <p:sp>
        <p:nvSpPr>
          <p:cNvPr id="2" name="灯片编号占位符 1">
            <a:extLst>
              <a:ext uri="{FF2B5EF4-FFF2-40B4-BE49-F238E27FC236}">
                <a16:creationId xmlns:a16="http://schemas.microsoft.com/office/drawing/2014/main" id="{9A4392FC-37E3-430C-958B-1A71BA3AE633}"/>
              </a:ext>
            </a:extLst>
          </p:cNvPr>
          <p:cNvSpPr>
            <a:spLocks noGrp="1"/>
          </p:cNvSpPr>
          <p:nvPr>
            <p:ph type="sldNum" sz="quarter" idx="12"/>
          </p:nvPr>
        </p:nvSpPr>
        <p:spPr/>
        <p:txBody>
          <a:bodyPr/>
          <a:lstStyle/>
          <a:p>
            <a:fld id="{565CE74E-AB26-4998-AD42-012C4C1AD076}" type="slidenum">
              <a:rPr lang="zh-CN" altLang="en-US" smtClean="0"/>
              <a:t>90</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3074035"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项目个人总结</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643" y="1954816"/>
            <a:ext cx="9196044" cy="3342105"/>
          </a:xfrm>
          <a:prstGeom prst="rect">
            <a:avLst/>
          </a:prstGeom>
        </p:spPr>
        <p:txBody>
          <a:bodyPr wrap="square" rtlCol="0">
            <a:noAutofit/>
          </a:bodyPr>
          <a:lstStyle/>
          <a:p>
            <a:r>
              <a:rPr lang="zh-CN" sz="1400" b="0" u="none" dirty="0">
                <a:solidFill>
                  <a:srgbClr val="000000"/>
                </a:solidFill>
                <a:latin typeface="微软雅黑" panose="020B0503020204020204" charset="-122"/>
                <a:ea typeface="微软雅黑" panose="020B0503020204020204" charset="-122"/>
              </a:rPr>
              <a:t>个人总结：</a:t>
            </a:r>
          </a:p>
          <a:p>
            <a:r>
              <a:rPr lang="zh-CN" sz="1400" b="0" u="none" dirty="0">
                <a:solidFill>
                  <a:srgbClr val="000000"/>
                </a:solidFill>
                <a:latin typeface="微软雅黑" panose="020B0503020204020204" charset="-122"/>
                <a:ea typeface="微软雅黑" panose="020B0503020204020204" charset="-122"/>
              </a:rPr>
              <a:t>组员：</a:t>
            </a:r>
            <a:r>
              <a:rPr lang="zh-CN" altLang="en-US" sz="1400" b="0" u="none" dirty="0">
                <a:solidFill>
                  <a:srgbClr val="000000"/>
                </a:solidFill>
                <a:latin typeface="微软雅黑" panose="020B0503020204020204" charset="-122"/>
                <a:ea typeface="微软雅黑" panose="020B0503020204020204" charset="-122"/>
              </a:rPr>
              <a:t>叶诗雨 </a:t>
            </a:r>
          </a:p>
          <a:p>
            <a:r>
              <a:rPr lang="zh-CN" sz="1400" dirty="0">
                <a:latin typeface="微软雅黑" charset="0"/>
                <a:ea typeface="微软雅黑" charset="0"/>
              </a:rPr>
              <a:t>        </a:t>
            </a:r>
            <a:r>
              <a:rPr lang="zh-CN" sz="1400" b="0" u="none" dirty="0">
                <a:latin typeface="微软雅黑" charset="0"/>
                <a:ea typeface="微软雅黑" charset="0"/>
              </a:rPr>
              <a:t>在项目过程中，我主要担任配置管理的工作，完成每周对任务的上传及更新。项目更新刚开始对版本的更新迭代有些不熟悉，在通过咨询别的小组相关的组员之后对更新版本有了进一步了解。此外个人后期主要是负责了项目原型设计，对整个项目原型进行了制作更改。刚开始的原型设计感觉原型设计工具用的不上手，设计出来的原型什么丑陋，以至于被杨枨老师评价为“看不出是三个女生做出来的原型”。为了展示鄙人的高级的设计审美，我们果断改进了原型设计工具，在最后设计出十分令人满意的原型界面。在需求变更之后，我和另一个组员开始进行原型修改更新并且更新了用户手册，最后有了最终的版本。</a:t>
            </a:r>
          </a:p>
          <a:p>
            <a:r>
              <a:rPr lang="zh-CN" sz="1400" b="0" u="none">
                <a:latin typeface="微软雅黑" charset="0"/>
                <a:ea typeface="微软雅黑" charset="0"/>
              </a:rPr>
              <a:t>       在整个项目过程中，自己学到了很多东西。虽然杨枨老师的课程任务非常紧凑但是在跟某位老师对比下来，个人觉得软件需求这门课程让我受益匪浅</a:t>
            </a:r>
            <a:r>
              <a:rPr lang="zh-CN" altLang="en-US" sz="1400" b="0" u="none">
                <a:latin typeface="微软雅黑" charset="0"/>
                <a:ea typeface="微软雅黑" charset="0"/>
              </a:rPr>
              <a:t>，</a:t>
            </a:r>
            <a:r>
              <a:rPr lang="zh-CN" sz="1400" b="0" u="none">
                <a:latin typeface="微软雅黑" charset="0"/>
                <a:ea typeface="微软雅黑" charset="0"/>
                <a:cs typeface="宋体" charset="0"/>
              </a:rPr>
              <a:t>够学到基本文档编写的要求，需求管理工具的使用，原型设计的一些原则等等</a:t>
            </a:r>
            <a:r>
              <a:rPr lang="zh-CN" altLang="en-US" sz="1400" b="0" u="none">
                <a:latin typeface="微软雅黑" charset="0"/>
                <a:ea typeface="微软雅黑" charset="0"/>
                <a:cs typeface="宋体" charset="0"/>
              </a:rPr>
              <a:t>，同时跟一些组员进行沟通真是让我三生有幸、喜极而泣以头抢地尔</a:t>
            </a:r>
            <a:r>
              <a:rPr lang="zh-CN" sz="1400" b="0" u="none">
                <a:latin typeface="微软雅黑" charset="0"/>
                <a:ea typeface="微软雅黑" charset="0"/>
              </a:rPr>
              <a:t>。</a:t>
            </a:r>
            <a:endParaRPr lang="zh-CN" altLang="en-US" sz="1400" b="0" u="none" dirty="0">
              <a:solidFill>
                <a:srgbClr val="000000"/>
              </a:solidFill>
              <a:latin typeface="微软雅黑" charset="0"/>
              <a:ea typeface="微软雅黑" charset="0"/>
            </a:endParaRPr>
          </a:p>
        </p:txBody>
      </p:sp>
      <p:sp>
        <p:nvSpPr>
          <p:cNvPr id="2" name="灯片编号占位符 1">
            <a:extLst>
              <a:ext uri="{FF2B5EF4-FFF2-40B4-BE49-F238E27FC236}">
                <a16:creationId xmlns:a16="http://schemas.microsoft.com/office/drawing/2014/main" id="{9E578D9C-6038-5E76-2CE7-351D4E648923}"/>
              </a:ext>
            </a:extLst>
          </p:cNvPr>
          <p:cNvSpPr>
            <a:spLocks noGrp="1"/>
          </p:cNvSpPr>
          <p:nvPr>
            <p:ph type="sldNum" sz="quarter" idx="12"/>
          </p:nvPr>
        </p:nvSpPr>
        <p:spPr/>
        <p:txBody>
          <a:bodyPr/>
          <a:lstStyle/>
          <a:p>
            <a:fld id="{565CE74E-AB26-4998-AD42-012C4C1AD076}" type="slidenum">
              <a:rPr lang="zh-CN" altLang="en-US" smtClean="0"/>
              <a:t>91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3074035"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项目个人总结</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userDrawn="1"/>
        </p:nvSpPr>
        <p:spPr>
          <a:xfrm>
            <a:off x="1229643" y="1954816"/>
            <a:ext cx="8922790" cy="3342105"/>
          </a:xfrm>
          <a:prstGeom prst="rect">
            <a:avLst/>
          </a:prstGeom>
        </p:spPr>
        <p:txBody>
          <a:bodyPr wrap="square" rtlCol="0">
            <a:noAutofit/>
          </a:bodyPr>
          <a:lstStyle/>
          <a:p>
            <a:r>
              <a:rPr lang="zh-CN" sz="1400" b="0" u="none" dirty="0">
                <a:solidFill>
                  <a:srgbClr val="000000"/>
                </a:solidFill>
                <a:latin typeface="微软雅黑" panose="020B0503020204020204" charset="-122"/>
                <a:ea typeface="微软雅黑" panose="020B0503020204020204" charset="-122"/>
              </a:rPr>
              <a:t>个人总结：</a:t>
            </a:r>
          </a:p>
          <a:p>
            <a:r>
              <a:rPr lang="zh-CN" sz="1400" b="0" u="none">
                <a:latin typeface="微软雅黑" charset="0"/>
                <a:ea typeface="微软雅黑" charset="0"/>
              </a:rPr>
              <a:t>组员：何雨珊</a:t>
            </a:r>
          </a:p>
          <a:p>
            <a:r>
              <a:rPr lang="zh-CN" sz="1400" b="0" u="none">
                <a:latin typeface="微软雅黑" charset="0"/>
                <a:ea typeface="微软雅黑" charset="0"/>
              </a:rPr>
              <a:t>       通过一个学期的学习，软件需求分析这门课让我认识到了做一个真正的项目应该是什么样子的，完成一个复杂的软件系统的过程应该是什么样子的。</a:t>
            </a:r>
          </a:p>
          <a:p>
            <a:r>
              <a:rPr lang="zh-CN" sz="1400" b="0" u="none">
                <a:latin typeface="微软雅黑" charset="0"/>
                <a:ea typeface="微软雅黑" charset="0"/>
              </a:rPr>
              <a:t>       我认识到了团队管理的重要性：一方面，一个氛围良好、合作愉快的团队对于开发效率的重要性不言而喻。另一方面，团队的进度管控也决定着整个项目的进度。软件需求分析这门课实际上的考察重点不是算法也不是逻辑，而是对于整个项目的把控和团队合作。每周的迭代会议以及集中讨论能够很好的小组工作的进程。</a:t>
            </a:r>
          </a:p>
          <a:p>
            <a:r>
              <a:rPr lang="zh-CN" sz="1400" b="0" u="none">
                <a:latin typeface="微软雅黑" charset="0"/>
                <a:ea typeface="微软雅黑" charset="0"/>
              </a:rPr>
              <a:t>       其次，我认识到了需求分析的重要性：一个好的需求定位可以带来清晰的目标，十足的干劲，以及之后的用户肯定。最开始写愿景文档和用户故事的时候，我并没有意识到需求分析的重要性。但事实证明，需求分析覆盖了我们最终交付产品的大部分需求。同时，学期中间的需求变更也给小组的工作有了进一步的提升和完善。</a:t>
            </a:r>
            <a:endParaRPr lang="zh-CN" altLang="en-US" sz="1400" b="0" u="none" dirty="0">
              <a:solidFill>
                <a:srgbClr val="000000"/>
              </a:solidFill>
              <a:latin typeface="微软雅黑" charset="0"/>
              <a:ea typeface="微软雅黑" charset="0"/>
            </a:endParaRPr>
          </a:p>
        </p:txBody>
      </p:sp>
      <p:sp>
        <p:nvSpPr>
          <p:cNvPr id="2" name="灯片编号占位符 1">
            <a:extLst>
              <a:ext uri="{FF2B5EF4-FFF2-40B4-BE49-F238E27FC236}">
                <a16:creationId xmlns:a16="http://schemas.microsoft.com/office/drawing/2014/main" id="{12260E22-A3BB-7D5E-5211-F8E1307485FE}"/>
              </a:ext>
            </a:extLst>
          </p:cNvPr>
          <p:cNvSpPr>
            <a:spLocks noGrp="1"/>
          </p:cNvSpPr>
          <p:nvPr>
            <p:ph type="sldNum" sz="quarter" idx="12"/>
          </p:nvPr>
        </p:nvSpPr>
        <p:spPr/>
        <p:txBody>
          <a:bodyPr/>
          <a:lstStyle/>
          <a:p>
            <a:fld id="{565CE74E-AB26-4998-AD42-012C4C1AD076}" type="slidenum">
              <a:rPr lang="zh-CN" altLang="en-US" smtClean="0"/>
              <a:t>92</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9360" y="336550"/>
            <a:ext cx="3074035" cy="598805"/>
          </a:xfrm>
          <a:prstGeom prst="rect">
            <a:avLst/>
          </a:prstGeom>
          <a:noFill/>
        </p:spPr>
        <p:txBody>
          <a:bodyPr wrap="square">
            <a:noAutofit/>
          </a:bodyPr>
          <a:lstStyle/>
          <a:p>
            <a:r>
              <a:rPr lang="zh-CN" altLang="en-US" sz="3200" spc="400" dirty="0">
                <a:solidFill>
                  <a:schemeClr val="tx1">
                    <a:lumMod val="85000"/>
                    <a:lumOff val="15000"/>
                  </a:schemeClr>
                </a:solidFill>
                <a:cs typeface="+mn-ea"/>
                <a:sym typeface="+mn-lt"/>
              </a:rPr>
              <a:t>对组员评价</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upload_799050113"/>
          <p:cNvPicPr>
            <a:picLocks noChangeAspect="1"/>
          </p:cNvPicPr>
          <p:nvPr/>
        </p:nvPicPr>
        <p:blipFill>
          <a:blip r:embed="rId3"/>
          <a:stretch>
            <a:fillRect/>
          </a:stretch>
        </p:blipFill>
        <p:spPr>
          <a:xfrm>
            <a:off x="3894667" y="0"/>
            <a:ext cx="6337905" cy="6858000"/>
          </a:xfrm>
          <a:prstGeom prst="rect">
            <a:avLst/>
          </a:prstGeom>
        </p:spPr>
      </p:pic>
      <p:sp>
        <p:nvSpPr>
          <p:cNvPr id="3" name="灯片编号占位符 2">
            <a:extLst>
              <a:ext uri="{FF2B5EF4-FFF2-40B4-BE49-F238E27FC236}">
                <a16:creationId xmlns:a16="http://schemas.microsoft.com/office/drawing/2014/main" id="{736A002A-1493-131F-D56C-4849E13A4585}"/>
              </a:ext>
            </a:extLst>
          </p:cNvPr>
          <p:cNvSpPr>
            <a:spLocks noGrp="1"/>
          </p:cNvSpPr>
          <p:nvPr>
            <p:ph type="sldNum" sz="quarter" idx="12"/>
          </p:nvPr>
        </p:nvSpPr>
        <p:spPr/>
        <p:txBody>
          <a:bodyPr/>
          <a:lstStyle/>
          <a:p>
            <a:fld id="{565CE74E-AB26-4998-AD42-012C4C1AD076}" type="slidenum">
              <a:rPr lang="zh-CN" altLang="en-US" smtClean="0"/>
              <a:t>93</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组合 12"/>
          <p:cNvGrpSpPr/>
          <p:nvPr/>
        </p:nvGrpSpPr>
        <p:grpSpPr>
          <a:xfrm>
            <a:off x="2540000" y="2817585"/>
            <a:ext cx="5870074" cy="2180222"/>
            <a:chOff x="2540000" y="2817585"/>
            <a:chExt cx="5870074" cy="2180222"/>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010552" y="3023107"/>
              <a:ext cx="3966213" cy="768350"/>
            </a:xfrm>
            <a:prstGeom prst="rect">
              <a:avLst/>
            </a:prstGeom>
            <a:noFill/>
          </p:spPr>
          <p:txBody>
            <a:bodyPr wrap="square" rtlCol="0">
              <a:spAutoFit/>
            </a:bodyPr>
            <a:lstStyle/>
            <a:p>
              <a:pPr algn="ctr"/>
              <a:r>
                <a:rPr lang="zh-CN" altLang="en-US" sz="4400" spc="400" dirty="0">
                  <a:solidFill>
                    <a:schemeClr val="bg1"/>
                  </a:solidFill>
                  <a:effectLst>
                    <a:outerShdw blurRad="76200" dist="38100" dir="5400000" algn="t" rotWithShape="0">
                      <a:prstClr val="black">
                        <a:alpha val="22000"/>
                      </a:prstClr>
                    </a:outerShdw>
                  </a:effectLst>
                  <a:cs typeface="+mn-ea"/>
                  <a:sym typeface="+mn-lt"/>
                </a:rPr>
                <a:t>其   他</a:t>
              </a:r>
            </a:p>
          </p:txBody>
        </p:sp>
        <p:sp>
          <p:nvSpPr>
            <p:cNvPr id="12" name="文本框 11"/>
            <p:cNvSpPr txBox="1"/>
            <p:nvPr/>
          </p:nvSpPr>
          <p:spPr>
            <a:xfrm>
              <a:off x="2859313" y="2875002"/>
              <a:ext cx="1194781" cy="2122805"/>
            </a:xfrm>
            <a:prstGeom prst="rect">
              <a:avLst/>
            </a:prstGeom>
            <a:noFill/>
          </p:spPr>
          <p:txBody>
            <a:bodyPr wrap="square" rtlCol="0">
              <a:spAutoFit/>
            </a:bodyPr>
            <a:lstStyle/>
            <a:p>
              <a:pPr algn="ctr"/>
              <a:r>
                <a:rPr lang="en-US" altLang="zh-CN" sz="6600" dirty="0">
                  <a:solidFill>
                    <a:schemeClr val="bg1"/>
                  </a:solidFill>
                  <a:effectLst>
                    <a:outerShdw blurRad="38100" dist="38100" dir="2700000" algn="tl">
                      <a:srgbClr val="000000">
                        <a:alpha val="43137"/>
                      </a:srgbClr>
                    </a:outerShdw>
                  </a:effectLst>
                  <a:cs typeface="+mn-ea"/>
                  <a:sym typeface="+mn-lt"/>
                </a:rPr>
                <a:t>07</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sp>
        <p:nvSpPr>
          <p:cNvPr id="8" name="灯片编号占位符 7">
            <a:extLst>
              <a:ext uri="{FF2B5EF4-FFF2-40B4-BE49-F238E27FC236}">
                <a16:creationId xmlns:a16="http://schemas.microsoft.com/office/drawing/2014/main" id="{55C0A842-2CAB-7728-79A2-1EE0C0F5AF10}"/>
              </a:ext>
            </a:extLst>
          </p:cNvPr>
          <p:cNvSpPr>
            <a:spLocks noGrp="1"/>
          </p:cNvSpPr>
          <p:nvPr>
            <p:ph type="sldNum" sz="quarter" idx="12"/>
          </p:nvPr>
        </p:nvSpPr>
        <p:spPr/>
        <p:txBody>
          <a:bodyPr/>
          <a:lstStyle/>
          <a:p>
            <a:fld id="{565CE74E-AB26-4998-AD42-012C4C1AD076}" type="slidenum">
              <a:rPr lang="zh-CN" altLang="en-US" smtClean="0"/>
              <a:t>94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参考资料</a:t>
            </a:r>
          </a:p>
        </p:txBody>
      </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userDrawn="1"/>
        </p:nvSpPr>
        <p:spPr>
          <a:xfrm>
            <a:off x="1272010" y="2004847"/>
            <a:ext cx="8344753" cy="2553335"/>
          </a:xfrm>
          <a:prstGeom prst="rect">
            <a:avLst/>
          </a:prstGeom>
        </p:spPr>
        <p:txBody>
          <a:bodyPr wrap="square" rtlCol="0">
            <a:spAutoFit/>
          </a:bodyPr>
          <a:lstStyle/>
          <a:p>
            <a:endParaRPr lang="en-US" sz="1600">
              <a:solidFill>
                <a:srgbClr val="000000"/>
              </a:solidFill>
              <a:latin typeface="微软雅黑" charset="0"/>
              <a:ea typeface="微软雅黑" charset="0"/>
            </a:endParaRPr>
          </a:p>
          <a:p>
            <a:r>
              <a:rPr lang="zh-CN" altLang="en-US" dirty="0">
                <a:latin typeface="宋体" pitchFamily="2" charset="-122"/>
                <a:ea typeface="宋体" pitchFamily="2" charset="-122"/>
                <a:cs typeface="宋体" pitchFamily="2" charset="-122"/>
                <a:sym typeface="+mn-ea"/>
              </a:rPr>
              <a:t>[</a:t>
            </a:r>
            <a:r>
              <a:rPr lang="en-US" altLang="zh-CN" dirty="0">
                <a:latin typeface="宋体" pitchFamily="2" charset="-122"/>
                <a:ea typeface="宋体" pitchFamily="2" charset="-122"/>
                <a:cs typeface="宋体" pitchFamily="2" charset="-122"/>
                <a:sym typeface="+mn-ea"/>
              </a:rPr>
              <a:t>1</a:t>
            </a:r>
            <a:r>
              <a:rPr lang="zh-CN" altLang="en-US" dirty="0">
                <a:latin typeface="宋体" pitchFamily="2" charset="-122"/>
                <a:ea typeface="宋体" pitchFamily="2" charset="-122"/>
                <a:cs typeface="宋体" pitchFamily="2" charset="-122"/>
                <a:sym typeface="+mn-ea"/>
              </a:rPr>
              <a:t>] 张海藩,牟永敏.软件工程导论[M].清华大学出版社:北京,1996:35-54.</a:t>
            </a:r>
            <a:endParaRPr lang="zh-CN" altLang="en-US" dirty="0">
              <a:solidFill>
                <a:schemeClr val="tx1"/>
              </a:solidFill>
              <a:latin typeface="宋体" pitchFamily="2" charset="-122"/>
              <a:ea typeface="宋体" pitchFamily="2" charset="-122"/>
              <a:cs typeface="宋体" pitchFamily="2" charset="-122"/>
            </a:endParaRPr>
          </a:p>
          <a:p>
            <a:r>
              <a:rPr lang="zh-CN" altLang="en-US" dirty="0">
                <a:latin typeface="宋体" pitchFamily="2" charset="-122"/>
                <a:ea typeface="宋体" pitchFamily="2" charset="-122"/>
                <a:cs typeface="宋体" pitchFamily="2" charset="-122"/>
                <a:sym typeface="+mn-ea"/>
              </a:rPr>
              <a:t>[</a:t>
            </a:r>
            <a:r>
              <a:rPr lang="en-US" altLang="zh-CN" dirty="0">
                <a:latin typeface="宋体" pitchFamily="2" charset="-122"/>
                <a:ea typeface="宋体" pitchFamily="2" charset="-122"/>
                <a:cs typeface="宋体" pitchFamily="2" charset="-122"/>
                <a:sym typeface="+mn-ea"/>
              </a:rPr>
              <a:t>2</a:t>
            </a:r>
            <a:r>
              <a:rPr lang="zh-CN" altLang="en-US" dirty="0">
                <a:latin typeface="宋体" pitchFamily="2" charset="-122"/>
                <a:ea typeface="宋体" pitchFamily="2" charset="-122"/>
                <a:cs typeface="宋体" pitchFamily="2" charset="-122"/>
                <a:sym typeface="+mn-ea"/>
              </a:rPr>
              <a:t>] IEEE830-1998 需求规范说明书模板</a:t>
            </a:r>
            <a:endParaRPr lang="zh-CN" altLang="en-US" dirty="0">
              <a:solidFill>
                <a:schemeClr val="tx1"/>
              </a:solidFill>
              <a:latin typeface="宋体" pitchFamily="2" charset="-122"/>
              <a:ea typeface="宋体" pitchFamily="2" charset="-122"/>
              <a:cs typeface="宋体" pitchFamily="2" charset="-122"/>
            </a:endParaRPr>
          </a:p>
          <a:p>
            <a:r>
              <a:rPr lang="zh-CN" altLang="en-US" dirty="0">
                <a:latin typeface="宋体" pitchFamily="2" charset="-122"/>
                <a:ea typeface="宋体" pitchFamily="2" charset="-122"/>
                <a:cs typeface="宋体" pitchFamily="2" charset="-122"/>
                <a:sym typeface="+mn-ea"/>
              </a:rPr>
              <a:t>[</a:t>
            </a:r>
            <a:r>
              <a:rPr lang="en-US" altLang="zh-CN" dirty="0">
                <a:latin typeface="宋体" pitchFamily="2" charset="-122"/>
                <a:ea typeface="宋体" pitchFamily="2" charset="-122"/>
                <a:cs typeface="宋体" pitchFamily="2" charset="-122"/>
                <a:sym typeface="+mn-ea"/>
              </a:rPr>
              <a:t>3</a:t>
            </a:r>
            <a:r>
              <a:rPr lang="zh-CN" altLang="en-US" dirty="0">
                <a:latin typeface="宋体" pitchFamily="2" charset="-122"/>
                <a:ea typeface="宋体" pitchFamily="2" charset="-122"/>
                <a:cs typeface="宋体" pitchFamily="2" charset="-122"/>
                <a:sym typeface="+mn-ea"/>
              </a:rPr>
              <a:t>] 项目管理知识体系指南（PMBOK 指南)第六版/项目管理协会</a:t>
            </a:r>
            <a:endParaRPr lang="zh-CN" altLang="en-US" dirty="0">
              <a:solidFill>
                <a:schemeClr val="tx1"/>
              </a:solidFill>
              <a:latin typeface="宋体" pitchFamily="2" charset="-122"/>
              <a:ea typeface="宋体" pitchFamily="2" charset="-122"/>
              <a:cs typeface="宋体" pitchFamily="2" charset="-122"/>
            </a:endParaRPr>
          </a:p>
          <a:p>
            <a:r>
              <a:rPr lang="zh-CN" altLang="en-US" dirty="0">
                <a:latin typeface="宋体" pitchFamily="2" charset="-122"/>
                <a:ea typeface="宋体" pitchFamily="2" charset="-122"/>
                <a:cs typeface="宋体" pitchFamily="2" charset="-122"/>
                <a:sym typeface="+mn-ea"/>
              </a:rPr>
              <a:t>[</a:t>
            </a:r>
            <a:r>
              <a:rPr lang="en-US" altLang="zh-CN" dirty="0">
                <a:latin typeface="宋体" pitchFamily="2" charset="-122"/>
                <a:ea typeface="宋体" pitchFamily="2" charset="-122"/>
                <a:cs typeface="宋体" pitchFamily="2" charset="-122"/>
                <a:sym typeface="+mn-ea"/>
              </a:rPr>
              <a:t>4</a:t>
            </a:r>
            <a:r>
              <a:rPr lang="zh-CN" altLang="en-US" dirty="0">
                <a:latin typeface="宋体" pitchFamily="2" charset="-122"/>
                <a:ea typeface="宋体" pitchFamily="2" charset="-122"/>
                <a:cs typeface="宋体" pitchFamily="2" charset="-122"/>
                <a:sym typeface="+mn-ea"/>
              </a:rPr>
              <a:t>] 软件需求（第三版）[美]Karl Wiegers, Joy Beatty著，李忠利 李淳 霍金健 孔晨辉 译 出版社:清华大学出版社ISBN：9787302426820</a:t>
            </a:r>
            <a:endParaRPr lang="zh-CN" altLang="en-US" dirty="0">
              <a:solidFill>
                <a:schemeClr val="tx1"/>
              </a:solidFill>
              <a:latin typeface="宋体" pitchFamily="2" charset="-122"/>
              <a:ea typeface="宋体" pitchFamily="2" charset="-122"/>
              <a:cs typeface="宋体" pitchFamily="2" charset="-122"/>
            </a:endParaRPr>
          </a:p>
          <a:p>
            <a:r>
              <a:rPr lang="zh-CN" altLang="en-US" dirty="0">
                <a:latin typeface="宋体" pitchFamily="2" charset="-122"/>
                <a:ea typeface="宋体" pitchFamily="2" charset="-122"/>
                <a:cs typeface="宋体" pitchFamily="2" charset="-122"/>
                <a:sym typeface="+mn-ea"/>
              </a:rPr>
              <a:t>[</a:t>
            </a:r>
            <a:r>
              <a:rPr lang="en-US" altLang="zh-CN" dirty="0">
                <a:latin typeface="宋体" pitchFamily="2" charset="-122"/>
                <a:ea typeface="宋体" pitchFamily="2" charset="-122"/>
                <a:cs typeface="宋体" pitchFamily="2" charset="-122"/>
                <a:sym typeface="+mn-ea"/>
              </a:rPr>
              <a:t>5</a:t>
            </a:r>
            <a:r>
              <a:rPr lang="zh-CN" altLang="en-US" dirty="0">
                <a:latin typeface="宋体" pitchFamily="2" charset="-122"/>
                <a:ea typeface="宋体" pitchFamily="2" charset="-122"/>
                <a:cs typeface="宋体" pitchFamily="2" charset="-122"/>
                <a:sym typeface="+mn-ea"/>
              </a:rPr>
              <a:t>] IT项目管理 (第八版) [美]Kathy Schwalbe 著，孙新波 朱珠 贾建锋 译 出版社:机械工业出版社:ISBN：9787111582335</a:t>
            </a:r>
          </a:p>
          <a:p>
            <a:r>
              <a:rPr lang="en-US">
                <a:solidFill>
                  <a:srgbClr val="000000"/>
                </a:solidFill>
                <a:latin typeface="微软雅黑" charset="0"/>
                <a:ea typeface="微软雅黑" charset="0"/>
                <a:sym typeface="+mn-ea"/>
              </a:rPr>
              <a:t>[</a:t>
            </a:r>
            <a:r>
              <a:rPr lang="en-US" altLang="zh-CN">
                <a:solidFill>
                  <a:srgbClr val="000000"/>
                </a:solidFill>
                <a:latin typeface="微软雅黑" charset="0"/>
                <a:ea typeface="微软雅黑" charset="0"/>
                <a:sym typeface="+mn-ea"/>
              </a:rPr>
              <a:t>6</a:t>
            </a:r>
            <a:r>
              <a:rPr lang="en-US">
                <a:solidFill>
                  <a:srgbClr val="000000"/>
                </a:solidFill>
                <a:latin typeface="微软雅黑" charset="0"/>
                <a:ea typeface="微软雅黑" charset="0"/>
                <a:sym typeface="+mn-ea"/>
              </a:rPr>
              <a:t>]</a:t>
            </a:r>
            <a:r>
              <a:rPr lang="en-US">
                <a:solidFill>
                  <a:srgbClr val="000000"/>
                </a:solidFill>
                <a:latin typeface="微软雅黑" charset="0"/>
                <a:ea typeface="微软雅黑" charset="0"/>
                <a:sym typeface="+mn-ea"/>
                <a:hlinkClick r:id="rId3"/>
              </a:rPr>
              <a:t>https://modao.cc/prototyping/prototyping-tools.html</a:t>
            </a:r>
            <a:r>
              <a:rPr lang="en-US">
                <a:solidFill>
                  <a:srgbClr val="000000"/>
                </a:solidFill>
                <a:latin typeface="微软雅黑" charset="0"/>
                <a:ea typeface="微软雅黑" charset="0"/>
                <a:sym typeface="+mn-ea"/>
              </a:rPr>
              <a:t> 2022/</a:t>
            </a:r>
            <a:r>
              <a:rPr lang="en-US" altLang="zh-CN">
                <a:solidFill>
                  <a:srgbClr val="000000"/>
                </a:solidFill>
                <a:latin typeface="微软雅黑" charset="0"/>
                <a:ea typeface="微软雅黑" charset="0"/>
                <a:sym typeface="+mn-ea"/>
              </a:rPr>
              <a:t>6</a:t>
            </a:r>
            <a:r>
              <a:rPr lang="en-US">
                <a:solidFill>
                  <a:srgbClr val="000000"/>
                </a:solidFill>
                <a:latin typeface="微软雅黑" charset="0"/>
                <a:ea typeface="微软雅黑" charset="0"/>
                <a:sym typeface="+mn-ea"/>
              </a:rPr>
              <a:t>/</a:t>
            </a:r>
            <a:r>
              <a:rPr lang="en-US" altLang="zh-CN">
                <a:solidFill>
                  <a:srgbClr val="000000"/>
                </a:solidFill>
                <a:latin typeface="微软雅黑" charset="0"/>
                <a:ea typeface="微软雅黑" charset="0"/>
                <a:sym typeface="+mn-ea"/>
              </a:rPr>
              <a:t>10</a:t>
            </a:r>
            <a:endParaRPr>
              <a:latin typeface="微软雅黑" charset="0"/>
              <a:ea typeface="微软雅黑" charset="0"/>
            </a:endParaRPr>
          </a:p>
        </p:txBody>
      </p:sp>
      <p:sp>
        <p:nvSpPr>
          <p:cNvPr id="3" name="灯片编号占位符 2">
            <a:extLst>
              <a:ext uri="{FF2B5EF4-FFF2-40B4-BE49-F238E27FC236}">
                <a16:creationId xmlns:a16="http://schemas.microsoft.com/office/drawing/2014/main" id="{80F55632-01C9-00F0-948B-55FEADCE4AED}"/>
              </a:ext>
            </a:extLst>
          </p:cNvPr>
          <p:cNvSpPr>
            <a:spLocks noGrp="1"/>
          </p:cNvSpPr>
          <p:nvPr>
            <p:ph type="sldNum" sz="quarter" idx="12"/>
          </p:nvPr>
        </p:nvSpPr>
        <p:spPr/>
        <p:txBody>
          <a:bodyPr/>
          <a:lstStyle/>
          <a:p>
            <a:fld id="{565CE74E-AB26-4998-AD42-012C4C1AD076}" type="slidenum">
              <a:rPr lang="zh-CN" altLang="en-US" smtClean="0"/>
              <a:t>95</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 name="椭圆 48"/>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8" name="组合 77"/>
          <p:cNvGrpSpPr/>
          <p:nvPr/>
        </p:nvGrpSpPr>
        <p:grpSpPr>
          <a:xfrm>
            <a:off x="1644650" y="1682750"/>
            <a:ext cx="2882900" cy="558800"/>
            <a:chOff x="1644650" y="1682750"/>
            <a:chExt cx="2882900" cy="558800"/>
          </a:xfrm>
        </p:grpSpPr>
        <p:sp>
          <p:nvSpPr>
            <p:cNvPr id="5" name="椭圆 4"/>
            <p:cNvSpPr/>
            <p:nvPr/>
          </p:nvSpPr>
          <p:spPr>
            <a:xfrm>
              <a:off x="164465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222567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p:cNvSpPr/>
            <p:nvPr/>
          </p:nvSpPr>
          <p:spPr>
            <a:xfrm>
              <a:off x="280670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396875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338772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1733550" y="1716523"/>
              <a:ext cx="381000" cy="46037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cs typeface="+mn-ea"/>
                  <a:sym typeface="+mn-lt"/>
                </a:rPr>
                <a:t>菜</a:t>
              </a:r>
            </a:p>
          </p:txBody>
        </p:sp>
        <p:sp>
          <p:nvSpPr>
            <p:cNvPr id="54" name="文本框 53"/>
            <p:cNvSpPr txBox="1"/>
            <p:nvPr/>
          </p:nvSpPr>
          <p:spPr>
            <a:xfrm>
              <a:off x="2314575" y="1731317"/>
              <a:ext cx="381000" cy="46037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cs typeface="+mn-ea"/>
                  <a:sym typeface="+mn-lt"/>
                </a:rPr>
                <a:t>码</a:t>
              </a:r>
            </a:p>
          </p:txBody>
        </p:sp>
        <p:sp>
          <p:nvSpPr>
            <p:cNvPr id="55" name="文本框 54"/>
            <p:cNvSpPr txBox="1"/>
            <p:nvPr/>
          </p:nvSpPr>
          <p:spPr>
            <a:xfrm>
              <a:off x="2895600" y="1723815"/>
              <a:ext cx="381000" cy="460375"/>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cs typeface="+mn-ea"/>
                  <a:sym typeface="+mn-lt"/>
                </a:rPr>
                <a:t>S</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sp>
          <p:nvSpPr>
            <p:cNvPr id="56" name="文本框 55"/>
            <p:cNvSpPr txBox="1"/>
            <p:nvPr/>
          </p:nvSpPr>
          <p:spPr>
            <a:xfrm>
              <a:off x="3476625" y="1731317"/>
              <a:ext cx="381000" cy="460375"/>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cs typeface="+mn-ea"/>
                  <a:sym typeface="+mn-lt"/>
                </a:rPr>
                <a:t>S</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sp>
          <p:nvSpPr>
            <p:cNvPr id="57" name="文本框 56"/>
            <p:cNvSpPr txBox="1"/>
            <p:nvPr/>
          </p:nvSpPr>
          <p:spPr>
            <a:xfrm>
              <a:off x="4057650" y="1731317"/>
              <a:ext cx="381000" cy="460375"/>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cs typeface="+mn-ea"/>
                  <a:sym typeface="+mn-lt"/>
                </a:rPr>
                <a:t>T</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grpSp>
      <p:sp>
        <p:nvSpPr>
          <p:cNvPr id="11" name="文本框 10"/>
          <p:cNvSpPr txBox="1"/>
          <p:nvPr/>
        </p:nvSpPr>
        <p:spPr>
          <a:xfrm>
            <a:off x="1492250" y="2812291"/>
            <a:ext cx="9213850" cy="1014730"/>
          </a:xfrm>
          <a:prstGeom prst="rect">
            <a:avLst/>
          </a:prstGeom>
          <a:noFill/>
        </p:spPr>
        <p:txBody>
          <a:bodyPr wrap="square" rtlCol="0">
            <a:spAutoFit/>
          </a:bodyPr>
          <a:lstStyle/>
          <a:p>
            <a:r>
              <a:rPr lang="zh-CN" altLang="en-US" sz="6000" spc="300" dirty="0">
                <a:latin typeface="方正正黑简体" charset="0"/>
                <a:ea typeface="方正正黑简体" charset="0"/>
                <a:cs typeface="+mn-ea"/>
                <a:sym typeface="+mn-lt"/>
              </a:rPr>
              <a:t>谢谢观看</a:t>
            </a:r>
            <a:endParaRPr lang="zh-CN" altLang="en-US" sz="6000" spc="300" dirty="0">
              <a:latin typeface="方正正黑简体" panose="02000000000000000000" pitchFamily="2" charset="-122"/>
              <a:ea typeface="方正正黑简体" panose="02000000000000000000" pitchFamily="2" charset="-122"/>
              <a:cs typeface="+mn-ea"/>
              <a:sym typeface="+mn-lt"/>
            </a:endParaRPr>
          </a:p>
        </p:txBody>
      </p:sp>
      <p:sp>
        <p:nvSpPr>
          <p:cNvPr id="32" name="椭圆 31"/>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9" name="组合 68"/>
          <p:cNvGrpSpPr/>
          <p:nvPr/>
        </p:nvGrpSpPr>
        <p:grpSpPr>
          <a:xfrm>
            <a:off x="1654175" y="4910927"/>
            <a:ext cx="2203450" cy="400110"/>
            <a:chOff x="1654175" y="4908884"/>
            <a:chExt cx="1720850" cy="400110"/>
          </a:xfrm>
        </p:grpSpPr>
        <p:sp>
          <p:nvSpPr>
            <p:cNvPr id="65" name="矩形: 圆角 64"/>
            <p:cNvSpPr/>
            <p:nvPr/>
          </p:nvSpPr>
          <p:spPr>
            <a:xfrm>
              <a:off x="1654175" y="4908884"/>
              <a:ext cx="1720850" cy="400110"/>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文本框 65"/>
            <p:cNvSpPr txBox="1"/>
            <p:nvPr/>
          </p:nvSpPr>
          <p:spPr>
            <a:xfrm>
              <a:off x="1654175" y="4924273"/>
              <a:ext cx="1711325" cy="368300"/>
            </a:xfrm>
            <a:prstGeom prst="rect">
              <a:avLst/>
            </a:prstGeom>
            <a:noFill/>
          </p:spPr>
          <p:txBody>
            <a:bodyPr wrap="square" rtlCol="0">
              <a:spAutoFit/>
            </a:bodyPr>
            <a:lstStyle/>
            <a:p>
              <a:pPr algn="dist"/>
              <a:r>
                <a:rPr lang="zh-CN" altLang="en-US" dirty="0">
                  <a:solidFill>
                    <a:schemeClr val="bg1"/>
                  </a:solidFill>
                  <a:cs typeface="+mn-ea"/>
                  <a:sym typeface="+mn-lt"/>
                </a:rPr>
                <a:t>汇报人：</a:t>
              </a:r>
              <a:r>
                <a:rPr lang="en-US" altLang="zh-CN" dirty="0">
                  <a:solidFill>
                    <a:schemeClr val="bg1"/>
                  </a:solidFill>
                  <a:cs typeface="+mn-ea"/>
                  <a:sym typeface="+mn-lt"/>
                </a:rPr>
                <a:t>G15</a:t>
              </a:r>
              <a:endParaRPr lang="zh-CN" altLang="en-US" dirty="0">
                <a:solidFill>
                  <a:schemeClr val="bg1"/>
                </a:solidFill>
                <a:cs typeface="+mn-ea"/>
                <a:sym typeface="+mn-lt"/>
              </a:endParaRPr>
            </a:p>
          </p:txBody>
        </p:sp>
      </p:grpSp>
      <p:grpSp>
        <p:nvGrpSpPr>
          <p:cNvPr id="70" name="组合 69"/>
          <p:cNvGrpSpPr/>
          <p:nvPr/>
        </p:nvGrpSpPr>
        <p:grpSpPr>
          <a:xfrm>
            <a:off x="4257674" y="4910927"/>
            <a:ext cx="2709183" cy="400110"/>
            <a:chOff x="1654174" y="4908884"/>
            <a:chExt cx="2333625" cy="400110"/>
          </a:xfrm>
        </p:grpSpPr>
        <p:sp>
          <p:nvSpPr>
            <p:cNvPr id="71" name="矩形: 圆角 70"/>
            <p:cNvSpPr/>
            <p:nvPr/>
          </p:nvSpPr>
          <p:spPr>
            <a:xfrm>
              <a:off x="1654174" y="4908884"/>
              <a:ext cx="2302669" cy="400110"/>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文本框 71"/>
            <p:cNvSpPr txBox="1"/>
            <p:nvPr/>
          </p:nvSpPr>
          <p:spPr>
            <a:xfrm>
              <a:off x="1654174" y="4924273"/>
              <a:ext cx="2333625" cy="368300"/>
            </a:xfrm>
            <a:prstGeom prst="rect">
              <a:avLst/>
            </a:prstGeom>
            <a:noFill/>
          </p:spPr>
          <p:txBody>
            <a:bodyPr wrap="square" rtlCol="0">
              <a:spAutoFit/>
            </a:bodyPr>
            <a:lstStyle/>
            <a:p>
              <a:pPr algn="dist"/>
              <a:r>
                <a:rPr lang="zh-CN" altLang="en-US" dirty="0">
                  <a:solidFill>
                    <a:schemeClr val="bg1"/>
                  </a:solidFill>
                  <a:cs typeface="+mn-ea"/>
                  <a:sym typeface="+mn-lt"/>
                </a:rPr>
                <a:t>时间：</a:t>
              </a:r>
              <a:r>
                <a:rPr lang="en-US" altLang="zh-CN" dirty="0">
                  <a:solidFill>
                    <a:schemeClr val="bg1"/>
                  </a:solidFill>
                  <a:cs typeface="+mn-ea"/>
                  <a:sym typeface="+mn-lt"/>
                </a:rPr>
                <a:t>2022</a:t>
              </a:r>
              <a:r>
                <a:rPr lang="zh-CN" altLang="en-US" dirty="0">
                  <a:solidFill>
                    <a:schemeClr val="bg1"/>
                  </a:solidFill>
                  <a:cs typeface="+mn-ea"/>
                  <a:sym typeface="+mn-lt"/>
                </a:rPr>
                <a:t>年</a:t>
              </a:r>
              <a:r>
                <a:rPr lang="en-US" altLang="zh-CN" dirty="0">
                  <a:solidFill>
                    <a:schemeClr val="bg1"/>
                  </a:solidFill>
                  <a:cs typeface="+mn-ea"/>
                  <a:sym typeface="+mn-lt"/>
                </a:rPr>
                <a:t>6</a:t>
              </a:r>
              <a:r>
                <a:rPr lang="zh-CN" altLang="en-US" dirty="0">
                  <a:solidFill>
                    <a:schemeClr val="bg1"/>
                  </a:solidFill>
                  <a:cs typeface="+mn-ea"/>
                  <a:sym typeface="+mn-lt"/>
                </a:rPr>
                <a:t>月</a:t>
              </a:r>
              <a:r>
                <a:rPr lang="en-US" altLang="zh-CN" dirty="0">
                  <a:solidFill>
                    <a:schemeClr val="bg1"/>
                  </a:solidFill>
                  <a:cs typeface="+mn-ea"/>
                  <a:sym typeface="+mn-lt"/>
                </a:rPr>
                <a:t>14</a:t>
              </a:r>
              <a:r>
                <a:rPr lang="zh-CN" altLang="en-US" dirty="0">
                  <a:solidFill>
                    <a:schemeClr val="bg1"/>
                  </a:solidFill>
                  <a:cs typeface="+mn-ea"/>
                  <a:sym typeface="+mn-lt"/>
                </a:rPr>
                <a:t>日</a:t>
              </a:r>
            </a:p>
          </p:txBody>
        </p:sp>
      </p:grpSp>
      <p:sp>
        <p:nvSpPr>
          <p:cNvPr id="77" name="椭圆 7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a:extLst>
              <a:ext uri="{FF2B5EF4-FFF2-40B4-BE49-F238E27FC236}">
                <a16:creationId xmlns:a16="http://schemas.microsoft.com/office/drawing/2014/main" id="{D73A8A89-7C1A-E661-22BF-C46FCCCD4F9D}"/>
              </a:ext>
            </a:extLst>
          </p:cNvPr>
          <p:cNvSpPr>
            <a:spLocks noGrp="1"/>
          </p:cNvSpPr>
          <p:nvPr>
            <p:ph type="sldNum" sz="quarter" idx="12"/>
          </p:nvPr>
        </p:nvSpPr>
        <p:spPr/>
        <p:txBody>
          <a:bodyPr/>
          <a:lstStyle/>
          <a:p>
            <a:fld id="{565CE74E-AB26-4998-AD42-012C4C1AD076}" type="slidenum">
              <a:rPr lang="zh-CN" altLang="en-US" smtClean="0"/>
              <a:t>96</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2456">
        <p:random/>
      </p:transition>
    </mc:Choice>
    <mc:Fallback xmlns="">
      <p:transition spd="slow" advTm="245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barn(outVertical)">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randombar(horizontal)">
                                      <p:cBhvr>
                                        <p:cTn id="17" dur="500"/>
                                        <p:tgtEl>
                                          <p:spTgt spid="69"/>
                                        </p:tgtEl>
                                      </p:cBhvr>
                                    </p:animEffect>
                                  </p:childTnLst>
                                </p:cTn>
                              </p:par>
                              <p:par>
                                <p:cTn id="18" presetID="14" presetClass="entr" presetSubtype="10" fill="hold" nodeType="with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randombar(horizontal)">
                                      <p:cBhvr>
                                        <p:cTn id="2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1|0.4|0.7"/>
</p:tagLst>
</file>

<file path=ppt/tags/tag10.xml><?xml version="1.0" encoding="utf-8"?>
<p:tagLst xmlns:a="http://schemas.openxmlformats.org/drawingml/2006/main" xmlns:r="http://schemas.openxmlformats.org/officeDocument/2006/relationships" xmlns:p="http://schemas.openxmlformats.org/presentationml/2006/main">
  <p:tag name="TIMING" val="|0.4|0.6|0.5|0.5|0.5"/>
</p:tagLst>
</file>

<file path=ppt/tags/tag11.xml><?xml version="1.0" encoding="utf-8"?>
<p:tagLst xmlns:a="http://schemas.openxmlformats.org/drawingml/2006/main" xmlns:r="http://schemas.openxmlformats.org/officeDocument/2006/relationships" xmlns:p="http://schemas.openxmlformats.org/presentationml/2006/main">
  <p:tag name="TIMING" val="|0.4|0.6|0.5|0.5|0.5"/>
</p:tagLst>
</file>

<file path=ppt/tags/tag12.xml><?xml version="1.0" encoding="utf-8"?>
<p:tagLst xmlns:a="http://schemas.openxmlformats.org/drawingml/2006/main" xmlns:r="http://schemas.openxmlformats.org/officeDocument/2006/relationships" xmlns:p="http://schemas.openxmlformats.org/presentationml/2006/main">
  <p:tag name="TIMING" val="|0.4|0.6|0.5|0.5|0.5"/>
</p:tagLst>
</file>

<file path=ppt/tags/tag13.xml><?xml version="1.0" encoding="utf-8"?>
<p:tagLst xmlns:a="http://schemas.openxmlformats.org/drawingml/2006/main" xmlns:r="http://schemas.openxmlformats.org/officeDocument/2006/relationships" xmlns:p="http://schemas.openxmlformats.org/presentationml/2006/main">
  <p:tag name="TIMING" val="|0.4|0.6|0.5|0.5|0.5"/>
</p:tagLst>
</file>

<file path=ppt/tags/tag14.xml><?xml version="1.0" encoding="utf-8"?>
<p:tagLst xmlns:a="http://schemas.openxmlformats.org/drawingml/2006/main" xmlns:r="http://schemas.openxmlformats.org/officeDocument/2006/relationships" xmlns:p="http://schemas.openxmlformats.org/presentationml/2006/main">
  <p:tag name="TIMING" val="|0.4|0.6|0.5|0.5|0.5"/>
</p:tagLst>
</file>

<file path=ppt/tags/tag15.xml><?xml version="1.0" encoding="utf-8"?>
<p:tagLst xmlns:a="http://schemas.openxmlformats.org/drawingml/2006/main" xmlns:r="http://schemas.openxmlformats.org/officeDocument/2006/relationships" xmlns:p="http://schemas.openxmlformats.org/presentationml/2006/main">
  <p:tag name="TIMING" val="|0.4|0.6|0.5|0.5|0.5"/>
</p:tagLst>
</file>

<file path=ppt/tags/tag16.xml><?xml version="1.0" encoding="utf-8"?>
<p:tagLst xmlns:a="http://schemas.openxmlformats.org/drawingml/2006/main" xmlns:r="http://schemas.openxmlformats.org/officeDocument/2006/relationships" xmlns:p="http://schemas.openxmlformats.org/presentationml/2006/main">
  <p:tag name="TIMING" val="|0.4|0.6|0.5|0.5|0.5"/>
</p:tagLst>
</file>

<file path=ppt/tags/tag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410,&quot;width&quot;:14330}"/>
</p:tagLst>
</file>

<file path=ppt/tags/tag18.xml><?xml version="1.0" encoding="utf-8"?>
<p:tagLst xmlns:a="http://schemas.openxmlformats.org/drawingml/2006/main" xmlns:r="http://schemas.openxmlformats.org/officeDocument/2006/relationships" xmlns:p="http://schemas.openxmlformats.org/presentationml/2006/main">
  <p:tag name="TIMING" val="|0.4|0.6|0.5|0.5|0.5"/>
</p:tagLst>
</file>

<file path=ppt/tags/tag19.xml><?xml version="1.0" encoding="utf-8"?>
<p:tagLst xmlns:a="http://schemas.openxmlformats.org/drawingml/2006/main" xmlns:r="http://schemas.openxmlformats.org/officeDocument/2006/relationships" xmlns:p="http://schemas.openxmlformats.org/presentationml/2006/main">
  <p:tag name="TIMING" val="|0.4|0.6|0.5|0.5|0.5"/>
</p:tagLst>
</file>

<file path=ppt/tags/tag2.xml><?xml version="1.0" encoding="utf-8"?>
<p:tagLst xmlns:a="http://schemas.openxmlformats.org/drawingml/2006/main" xmlns:r="http://schemas.openxmlformats.org/officeDocument/2006/relationships" xmlns:p="http://schemas.openxmlformats.org/presentationml/2006/main">
  <p:tag name="TIMING" val="|0.4|0.6|0.5|0.5|0.5"/>
</p:tagLst>
</file>

<file path=ppt/tags/tag20.xml><?xml version="1.0" encoding="utf-8"?>
<p:tagLst xmlns:a="http://schemas.openxmlformats.org/drawingml/2006/main" xmlns:r="http://schemas.openxmlformats.org/officeDocument/2006/relationships" xmlns:p="http://schemas.openxmlformats.org/presentationml/2006/main">
  <p:tag name="TIMING" val="|0.4|0.6|0.5|0.5|0.5"/>
</p:tagLst>
</file>

<file path=ppt/tags/tag21.xml><?xml version="1.0" encoding="utf-8"?>
<p:tagLst xmlns:a="http://schemas.openxmlformats.org/drawingml/2006/main" xmlns:r="http://schemas.openxmlformats.org/officeDocument/2006/relationships" xmlns:p="http://schemas.openxmlformats.org/presentationml/2006/main">
  <p:tag name="TIMING" val="|0.4|0.6|0.5|0.5|0.5"/>
</p:tagLst>
</file>

<file path=ppt/tags/tag22.xml><?xml version="1.0" encoding="utf-8"?>
<p:tagLst xmlns:a="http://schemas.openxmlformats.org/drawingml/2006/main" xmlns:r="http://schemas.openxmlformats.org/officeDocument/2006/relationships" xmlns:p="http://schemas.openxmlformats.org/presentationml/2006/main">
  <p:tag name="TIMING" val="|0.4|0.6|0.5|0.5|0.5"/>
</p:tagLst>
</file>

<file path=ppt/tags/tag23.xml><?xml version="1.0" encoding="utf-8"?>
<p:tagLst xmlns:a="http://schemas.openxmlformats.org/drawingml/2006/main" xmlns:r="http://schemas.openxmlformats.org/officeDocument/2006/relationships" xmlns:p="http://schemas.openxmlformats.org/presentationml/2006/main">
  <p:tag name="TIMING" val="|0.4|0.6|0.5|0.5|0.5"/>
</p:tagLst>
</file>

<file path=ppt/tags/tag24.xml><?xml version="1.0" encoding="utf-8"?>
<p:tagLst xmlns:a="http://schemas.openxmlformats.org/drawingml/2006/main" xmlns:r="http://schemas.openxmlformats.org/officeDocument/2006/relationships" xmlns:p="http://schemas.openxmlformats.org/presentationml/2006/main">
  <p:tag name="TIMING" val="|0.4|0.6|0.5|0.5|0.5"/>
</p:tagLst>
</file>

<file path=ppt/tags/tag25.xml><?xml version="1.0" encoding="utf-8"?>
<p:tagLst xmlns:a="http://schemas.openxmlformats.org/drawingml/2006/main" xmlns:r="http://schemas.openxmlformats.org/officeDocument/2006/relationships" xmlns:p="http://schemas.openxmlformats.org/presentationml/2006/main">
  <p:tag name="TIMING" val="|0.4|0.6|0.5|0.5|0.5"/>
</p:tagLst>
</file>

<file path=ppt/tags/tag26.xml><?xml version="1.0" encoding="utf-8"?>
<p:tagLst xmlns:a="http://schemas.openxmlformats.org/drawingml/2006/main" xmlns:r="http://schemas.openxmlformats.org/officeDocument/2006/relationships" xmlns:p="http://schemas.openxmlformats.org/presentationml/2006/main">
  <p:tag name="TIMING" val="|0.4|0.6|0.5|0.5|0.5"/>
</p:tagLst>
</file>

<file path=ppt/tags/tag27.xml><?xml version="1.0" encoding="utf-8"?>
<p:tagLst xmlns:a="http://schemas.openxmlformats.org/drawingml/2006/main" xmlns:r="http://schemas.openxmlformats.org/officeDocument/2006/relationships" xmlns:p="http://schemas.openxmlformats.org/presentationml/2006/main">
  <p:tag name="TIMING" val="|0.4|0.6|0.5|0.5|0.5"/>
</p:tagLst>
</file>

<file path=ppt/tags/tag28.xml><?xml version="1.0" encoding="utf-8"?>
<p:tagLst xmlns:a="http://schemas.openxmlformats.org/drawingml/2006/main" xmlns:r="http://schemas.openxmlformats.org/officeDocument/2006/relationships" xmlns:p="http://schemas.openxmlformats.org/presentationml/2006/main">
  <p:tag name="TIMING" val="|0.4|0.6|0.5|0.5|0.5"/>
</p:tagLst>
</file>

<file path=ppt/tags/tag29.xml><?xml version="1.0" encoding="utf-8"?>
<p:tagLst xmlns:a="http://schemas.openxmlformats.org/drawingml/2006/main" xmlns:r="http://schemas.openxmlformats.org/officeDocument/2006/relationships" xmlns:p="http://schemas.openxmlformats.org/presentationml/2006/main">
  <p:tag name="TIMING" val="|0.4|0.6|0.5|0.5|0.5"/>
</p:tagLst>
</file>

<file path=ppt/tags/tag3.xml><?xml version="1.0" encoding="utf-8"?>
<p:tagLst xmlns:a="http://schemas.openxmlformats.org/drawingml/2006/main" xmlns:r="http://schemas.openxmlformats.org/officeDocument/2006/relationships" xmlns:p="http://schemas.openxmlformats.org/presentationml/2006/main">
  <p:tag name="TIMING" val="|0.4|0.6|0.5|0.5|0.5"/>
</p:tagLst>
</file>

<file path=ppt/tags/tag30.xml><?xml version="1.0" encoding="utf-8"?>
<p:tagLst xmlns:a="http://schemas.openxmlformats.org/drawingml/2006/main" xmlns:r="http://schemas.openxmlformats.org/officeDocument/2006/relationships" xmlns:p="http://schemas.openxmlformats.org/presentationml/2006/main">
  <p:tag name="TIMING" val="|0.4|0.6|0.5|0.5|0.5"/>
</p:tagLst>
</file>

<file path=ppt/tags/tag31.xml><?xml version="1.0" encoding="utf-8"?>
<p:tagLst xmlns:a="http://schemas.openxmlformats.org/drawingml/2006/main" xmlns:r="http://schemas.openxmlformats.org/officeDocument/2006/relationships" xmlns:p="http://schemas.openxmlformats.org/presentationml/2006/main">
  <p:tag name="TIMING" val="|0.4|0.6|0.5|0.5|0.5"/>
</p:tagLst>
</file>

<file path=ppt/tags/tag32.xml><?xml version="1.0" encoding="utf-8"?>
<p:tagLst xmlns:a="http://schemas.openxmlformats.org/drawingml/2006/main" xmlns:r="http://schemas.openxmlformats.org/officeDocument/2006/relationships" xmlns:p="http://schemas.openxmlformats.org/presentationml/2006/main">
  <p:tag name="TIMING" val="|0.4|0.6|0.5|0.5|0.5"/>
</p:tagLst>
</file>

<file path=ppt/tags/tag33.xml><?xml version="1.0" encoding="utf-8"?>
<p:tagLst xmlns:a="http://schemas.openxmlformats.org/drawingml/2006/main" xmlns:r="http://schemas.openxmlformats.org/officeDocument/2006/relationships" xmlns:p="http://schemas.openxmlformats.org/presentationml/2006/main">
  <p:tag name="TIMING" val="|0.4|0.6|0.5|0.5|0.5"/>
</p:tagLst>
</file>

<file path=ppt/tags/tag34.xml><?xml version="1.0" encoding="utf-8"?>
<p:tagLst xmlns:a="http://schemas.openxmlformats.org/drawingml/2006/main" xmlns:r="http://schemas.openxmlformats.org/officeDocument/2006/relationships" xmlns:p="http://schemas.openxmlformats.org/presentationml/2006/main">
  <p:tag name="TIMING" val="|0.4|0.6|0.5|0.5|0.5"/>
</p:tagLst>
</file>

<file path=ppt/tags/tag35.xml><?xml version="1.0" encoding="utf-8"?>
<p:tagLst xmlns:a="http://schemas.openxmlformats.org/drawingml/2006/main" xmlns:r="http://schemas.openxmlformats.org/officeDocument/2006/relationships" xmlns:p="http://schemas.openxmlformats.org/presentationml/2006/main">
  <p:tag name="TIMING" val="|0.4|0.6|0.5|0.5|0.5"/>
</p:tagLst>
</file>

<file path=ppt/tags/tag36.xml><?xml version="1.0" encoding="utf-8"?>
<p:tagLst xmlns:a="http://schemas.openxmlformats.org/drawingml/2006/main" xmlns:r="http://schemas.openxmlformats.org/officeDocument/2006/relationships" xmlns:p="http://schemas.openxmlformats.org/presentationml/2006/main">
  <p:tag name="TIMING" val="|0.4|0.6|0.5|0.5|0.5"/>
</p:tagLst>
</file>

<file path=ppt/tags/tag37.xml><?xml version="1.0" encoding="utf-8"?>
<p:tagLst xmlns:a="http://schemas.openxmlformats.org/drawingml/2006/main" xmlns:r="http://schemas.openxmlformats.org/officeDocument/2006/relationships" xmlns:p="http://schemas.openxmlformats.org/presentationml/2006/main">
  <p:tag name="TIMING" val="|0.4|0.6|0.5|0.5|0.5"/>
</p:tagLst>
</file>

<file path=ppt/tags/tag38.xml><?xml version="1.0" encoding="utf-8"?>
<p:tagLst xmlns:a="http://schemas.openxmlformats.org/drawingml/2006/main" xmlns:r="http://schemas.openxmlformats.org/officeDocument/2006/relationships" xmlns:p="http://schemas.openxmlformats.org/presentationml/2006/main">
  <p:tag name="TIMING" val="|0.4|0.6|0.5|0.5|0.5"/>
</p:tagLst>
</file>

<file path=ppt/tags/tag39.xml><?xml version="1.0" encoding="utf-8"?>
<p:tagLst xmlns:a="http://schemas.openxmlformats.org/drawingml/2006/main" xmlns:r="http://schemas.openxmlformats.org/officeDocument/2006/relationships" xmlns:p="http://schemas.openxmlformats.org/presentationml/2006/main">
  <p:tag name="TIMING" val="|0.4|0.6|0.5|0.5|0.5"/>
</p:tagLst>
</file>

<file path=ppt/tags/tag4.xml><?xml version="1.0" encoding="utf-8"?>
<p:tagLst xmlns:a="http://schemas.openxmlformats.org/drawingml/2006/main" xmlns:r="http://schemas.openxmlformats.org/officeDocument/2006/relationships" xmlns:p="http://schemas.openxmlformats.org/presentationml/2006/main">
  <p:tag name="TIMING" val="|0.4|0.6|0.5|0.5|0.5"/>
</p:tagLst>
</file>

<file path=ppt/tags/tag40.xml><?xml version="1.0" encoding="utf-8"?>
<p:tagLst xmlns:a="http://schemas.openxmlformats.org/drawingml/2006/main" xmlns:r="http://schemas.openxmlformats.org/officeDocument/2006/relationships" xmlns:p="http://schemas.openxmlformats.org/presentationml/2006/main">
  <p:tag name="TIMING" val="|0.4|0.6|0.5|0.5|0.5"/>
</p:tagLst>
</file>

<file path=ppt/tags/tag41.xml><?xml version="1.0" encoding="utf-8"?>
<p:tagLst xmlns:a="http://schemas.openxmlformats.org/drawingml/2006/main" xmlns:r="http://schemas.openxmlformats.org/officeDocument/2006/relationships" xmlns:p="http://schemas.openxmlformats.org/presentationml/2006/main">
  <p:tag name="TIMING" val="|0.4|0.6|0.5|0.5|0.5"/>
</p:tagLst>
</file>

<file path=ppt/tags/tag42.xml><?xml version="1.0" encoding="utf-8"?>
<p:tagLst xmlns:a="http://schemas.openxmlformats.org/drawingml/2006/main" xmlns:r="http://schemas.openxmlformats.org/officeDocument/2006/relationships" xmlns:p="http://schemas.openxmlformats.org/presentationml/2006/main">
  <p:tag name="TIMING" val="|0.4|0.6|0.5|0.5|0.5"/>
</p:tagLst>
</file>

<file path=ppt/tags/tag43.xml><?xml version="1.0" encoding="utf-8"?>
<p:tagLst xmlns:a="http://schemas.openxmlformats.org/drawingml/2006/main" xmlns:r="http://schemas.openxmlformats.org/officeDocument/2006/relationships" xmlns:p="http://schemas.openxmlformats.org/presentationml/2006/main">
  <p:tag name="TIMING" val="|0.4|0.6|0.5|0.5|0.5"/>
</p:tagLst>
</file>

<file path=ppt/tags/tag44.xml><?xml version="1.0" encoding="utf-8"?>
<p:tagLst xmlns:a="http://schemas.openxmlformats.org/drawingml/2006/main" xmlns:r="http://schemas.openxmlformats.org/officeDocument/2006/relationships" xmlns:p="http://schemas.openxmlformats.org/presentationml/2006/main">
  <p:tag name="TIMING" val="|0.4|0.6|0.5|0.5|0.5"/>
</p:tagLst>
</file>

<file path=ppt/tags/tag45.xml><?xml version="1.0" encoding="utf-8"?>
<p:tagLst xmlns:a="http://schemas.openxmlformats.org/drawingml/2006/main" xmlns:r="http://schemas.openxmlformats.org/officeDocument/2006/relationships" xmlns:p="http://schemas.openxmlformats.org/presentationml/2006/main">
  <p:tag name="TIMING" val="|0.4|0.6|0.5|0.5|0.5"/>
</p:tagLst>
</file>

<file path=ppt/tags/tag46.xml><?xml version="1.0" encoding="utf-8"?>
<p:tagLst xmlns:a="http://schemas.openxmlformats.org/drawingml/2006/main" xmlns:r="http://schemas.openxmlformats.org/officeDocument/2006/relationships" xmlns:p="http://schemas.openxmlformats.org/presentationml/2006/main">
  <p:tag name="TIMING" val="|0.4|0.6|0.5|0.5|0.5"/>
</p:tagLst>
</file>

<file path=ppt/tags/tag47.xml><?xml version="1.0" encoding="utf-8"?>
<p:tagLst xmlns:a="http://schemas.openxmlformats.org/drawingml/2006/main" xmlns:r="http://schemas.openxmlformats.org/officeDocument/2006/relationships" xmlns:p="http://schemas.openxmlformats.org/presentationml/2006/main">
  <p:tag name="TIMING" val="|0.4|0.6|0.5|0.5|0.5"/>
</p:tagLst>
</file>

<file path=ppt/tags/tag48.xml><?xml version="1.0" encoding="utf-8"?>
<p:tagLst xmlns:a="http://schemas.openxmlformats.org/drawingml/2006/main" xmlns:r="http://schemas.openxmlformats.org/officeDocument/2006/relationships" xmlns:p="http://schemas.openxmlformats.org/presentationml/2006/main">
  <p:tag name="TIMING" val="|0.4|0.6|0.5|0.5|0.5"/>
</p:tagLst>
</file>

<file path=ppt/tags/tag49.xml><?xml version="1.0" encoding="utf-8"?>
<p:tagLst xmlns:a="http://schemas.openxmlformats.org/drawingml/2006/main" xmlns:r="http://schemas.openxmlformats.org/officeDocument/2006/relationships" xmlns:p="http://schemas.openxmlformats.org/presentationml/2006/main">
  <p:tag name="TIMING" val="|0.4|0.6|0.5|0.5|0.5"/>
</p:tagLst>
</file>

<file path=ppt/tags/tag5.xml><?xml version="1.0" encoding="utf-8"?>
<p:tagLst xmlns:a="http://schemas.openxmlformats.org/drawingml/2006/main" xmlns:r="http://schemas.openxmlformats.org/officeDocument/2006/relationships" xmlns:p="http://schemas.openxmlformats.org/presentationml/2006/main">
  <p:tag name="TIMING" val="|0.4|0.6|0.5|0.5|0.5"/>
</p:tagLst>
</file>

<file path=ppt/tags/tag50.xml><?xml version="1.0" encoding="utf-8"?>
<p:tagLst xmlns:a="http://schemas.openxmlformats.org/drawingml/2006/main" xmlns:r="http://schemas.openxmlformats.org/officeDocument/2006/relationships" xmlns:p="http://schemas.openxmlformats.org/presentationml/2006/main">
  <p:tag name="TIMING" val="|0.4|0.6|0.5|0.5|0.5"/>
</p:tagLst>
</file>

<file path=ppt/tags/tag51.xml><?xml version="1.0" encoding="utf-8"?>
<p:tagLst xmlns:a="http://schemas.openxmlformats.org/drawingml/2006/main" xmlns:r="http://schemas.openxmlformats.org/officeDocument/2006/relationships" xmlns:p="http://schemas.openxmlformats.org/presentationml/2006/main">
  <p:tag name="TIMING" val="|0.4|0.6|0.5|0.5|0.5"/>
</p:tagLst>
</file>

<file path=ppt/tags/tag52.xml><?xml version="1.0" encoding="utf-8"?>
<p:tagLst xmlns:a="http://schemas.openxmlformats.org/drawingml/2006/main" xmlns:r="http://schemas.openxmlformats.org/officeDocument/2006/relationships" xmlns:p="http://schemas.openxmlformats.org/presentationml/2006/main">
  <p:tag name="TIMING" val="|0.4|0.6|0.5|0.5|0.5"/>
</p:tagLst>
</file>

<file path=ppt/tags/tag53.xml><?xml version="1.0" encoding="utf-8"?>
<p:tagLst xmlns:a="http://schemas.openxmlformats.org/drawingml/2006/main" xmlns:r="http://schemas.openxmlformats.org/officeDocument/2006/relationships" xmlns:p="http://schemas.openxmlformats.org/presentationml/2006/main">
  <p:tag name="TIMING" val="|0.4|0.6|0.5|0.5|0.5"/>
</p:tagLst>
</file>

<file path=ppt/tags/tag54.xml><?xml version="1.0" encoding="utf-8"?>
<p:tagLst xmlns:a="http://schemas.openxmlformats.org/drawingml/2006/main" xmlns:r="http://schemas.openxmlformats.org/officeDocument/2006/relationships" xmlns:p="http://schemas.openxmlformats.org/presentationml/2006/main">
  <p:tag name="TIMING" val="|0.4|0.6|0.5|0.5|0.5"/>
</p:tagLst>
</file>

<file path=ppt/tags/tag55.xml><?xml version="1.0" encoding="utf-8"?>
<p:tagLst xmlns:a="http://schemas.openxmlformats.org/drawingml/2006/main" xmlns:r="http://schemas.openxmlformats.org/officeDocument/2006/relationships" xmlns:p="http://schemas.openxmlformats.org/presentationml/2006/main">
  <p:tag name="TIMING" val="|0.4|0.6|0.5|0.5|0.5"/>
</p:tagLst>
</file>

<file path=ppt/tags/tag56.xml><?xml version="1.0" encoding="utf-8"?>
<p:tagLst xmlns:a="http://schemas.openxmlformats.org/drawingml/2006/main" xmlns:r="http://schemas.openxmlformats.org/officeDocument/2006/relationships" xmlns:p="http://schemas.openxmlformats.org/presentationml/2006/main">
  <p:tag name="TIMING" val="|0.4|0.6|0.5|0.5|0.5"/>
</p:tagLst>
</file>

<file path=ppt/tags/tag57.xml><?xml version="1.0" encoding="utf-8"?>
<p:tagLst xmlns:a="http://schemas.openxmlformats.org/drawingml/2006/main" xmlns:r="http://schemas.openxmlformats.org/officeDocument/2006/relationships" xmlns:p="http://schemas.openxmlformats.org/presentationml/2006/main">
  <p:tag name="TIMING" val="|0.4|0.6|0.5|0.5|0.5"/>
</p:tagLst>
</file>

<file path=ppt/tags/tag58.xml><?xml version="1.0" encoding="utf-8"?>
<p:tagLst xmlns:a="http://schemas.openxmlformats.org/drawingml/2006/main" xmlns:r="http://schemas.openxmlformats.org/officeDocument/2006/relationships" xmlns:p="http://schemas.openxmlformats.org/presentationml/2006/main">
  <p:tag name="TIMING" val="|0.4|0.6|0.5|0.5|0.5"/>
</p:tagLst>
</file>

<file path=ppt/tags/tag59.xml><?xml version="1.0" encoding="utf-8"?>
<p:tagLst xmlns:a="http://schemas.openxmlformats.org/drawingml/2006/main" xmlns:r="http://schemas.openxmlformats.org/officeDocument/2006/relationships" xmlns:p="http://schemas.openxmlformats.org/presentationml/2006/main">
  <p:tag name="TIMING" val="|0.4|0.6|0.5|0.5|0.5"/>
</p:tagLst>
</file>

<file path=ppt/tags/tag6.xml><?xml version="1.0" encoding="utf-8"?>
<p:tagLst xmlns:a="http://schemas.openxmlformats.org/drawingml/2006/main" xmlns:r="http://schemas.openxmlformats.org/officeDocument/2006/relationships" xmlns:p="http://schemas.openxmlformats.org/presentationml/2006/main">
  <p:tag name="TIMING" val="|0.4|0.6|0.5|0.5|0.5"/>
</p:tagLst>
</file>

<file path=ppt/tags/tag60.xml><?xml version="1.0" encoding="utf-8"?>
<p:tagLst xmlns:a="http://schemas.openxmlformats.org/drawingml/2006/main" xmlns:r="http://schemas.openxmlformats.org/officeDocument/2006/relationships" xmlns:p="http://schemas.openxmlformats.org/presentationml/2006/main">
  <p:tag name="TIMING" val="|0.4|0.6|0.5|0.5|0.5"/>
</p:tagLst>
</file>

<file path=ppt/tags/tag61.xml><?xml version="1.0" encoding="utf-8"?>
<p:tagLst xmlns:a="http://schemas.openxmlformats.org/drawingml/2006/main" xmlns:r="http://schemas.openxmlformats.org/officeDocument/2006/relationships" xmlns:p="http://schemas.openxmlformats.org/presentationml/2006/main">
  <p:tag name="TIMING" val="|0.4|0.6|0.5|0.5|0.5"/>
</p:tagLst>
</file>

<file path=ppt/tags/tag62.xml><?xml version="1.0" encoding="utf-8"?>
<p:tagLst xmlns:a="http://schemas.openxmlformats.org/drawingml/2006/main" xmlns:r="http://schemas.openxmlformats.org/officeDocument/2006/relationships" xmlns:p="http://schemas.openxmlformats.org/presentationml/2006/main">
  <p:tag name="TIMING" val="|0.4|0.6|0.5|0.5|0.5"/>
</p:tagLst>
</file>

<file path=ppt/tags/tag63.xml><?xml version="1.0" encoding="utf-8"?>
<p:tagLst xmlns:a="http://schemas.openxmlformats.org/drawingml/2006/main" xmlns:r="http://schemas.openxmlformats.org/officeDocument/2006/relationships" xmlns:p="http://schemas.openxmlformats.org/presentationml/2006/main">
  <p:tag name="TIMING" val="|0.4|0.6|0.5|0.5|0.5"/>
</p:tagLst>
</file>

<file path=ppt/tags/tag64.xml><?xml version="1.0" encoding="utf-8"?>
<p:tagLst xmlns:a="http://schemas.openxmlformats.org/drawingml/2006/main" xmlns:r="http://schemas.openxmlformats.org/officeDocument/2006/relationships" xmlns:p="http://schemas.openxmlformats.org/presentationml/2006/main">
  <p:tag name="TIMING" val="|0.4|0.6|0.5|0.5|0.5"/>
</p:tagLst>
</file>

<file path=ppt/tags/tag65.xml><?xml version="1.0" encoding="utf-8"?>
<p:tagLst xmlns:a="http://schemas.openxmlformats.org/drawingml/2006/main" xmlns:r="http://schemas.openxmlformats.org/officeDocument/2006/relationships" xmlns:p="http://schemas.openxmlformats.org/presentationml/2006/main">
  <p:tag name="TIMING" val="|0.4|0.6|0.5|0.5|0.5"/>
</p:tagLst>
</file>

<file path=ppt/tags/tag66.xml><?xml version="1.0" encoding="utf-8"?>
<p:tagLst xmlns:a="http://schemas.openxmlformats.org/drawingml/2006/main" xmlns:r="http://schemas.openxmlformats.org/officeDocument/2006/relationships" xmlns:p="http://schemas.openxmlformats.org/presentationml/2006/main">
  <p:tag name="TIMING" val="|0.4|0.6|0.5|0.5|0.5"/>
</p:tagLst>
</file>

<file path=ppt/tags/tag67.xml><?xml version="1.0" encoding="utf-8"?>
<p:tagLst xmlns:a="http://schemas.openxmlformats.org/drawingml/2006/main" xmlns:r="http://schemas.openxmlformats.org/officeDocument/2006/relationships" xmlns:p="http://schemas.openxmlformats.org/presentationml/2006/main">
  <p:tag name="TIMING" val="|0.4|0.6|0.5|0.5|0.5"/>
</p:tagLst>
</file>

<file path=ppt/tags/tag68.xml><?xml version="1.0" encoding="utf-8"?>
<p:tagLst xmlns:a="http://schemas.openxmlformats.org/drawingml/2006/main" xmlns:r="http://schemas.openxmlformats.org/officeDocument/2006/relationships" xmlns:p="http://schemas.openxmlformats.org/presentationml/2006/main">
  <p:tag name="TIMING" val="|0.4|0.6|0.5|0.5|0.5"/>
</p:tagLst>
</file>

<file path=ppt/tags/tag69.xml><?xml version="1.0" encoding="utf-8"?>
<p:tagLst xmlns:a="http://schemas.openxmlformats.org/drawingml/2006/main" xmlns:r="http://schemas.openxmlformats.org/officeDocument/2006/relationships" xmlns:p="http://schemas.openxmlformats.org/presentationml/2006/main">
  <p:tag name="TIMING" val="|0.4|0.6|0.5|0.5|0.5"/>
</p:tagLst>
</file>

<file path=ppt/tags/tag7.xml><?xml version="1.0" encoding="utf-8"?>
<p:tagLst xmlns:a="http://schemas.openxmlformats.org/drawingml/2006/main" xmlns:r="http://schemas.openxmlformats.org/officeDocument/2006/relationships" xmlns:p="http://schemas.openxmlformats.org/presentationml/2006/main">
  <p:tag name="TIMING" val="|0.4|0.6|0.5|0.5|0.5"/>
</p:tagLst>
</file>

<file path=ppt/tags/tag70.xml><?xml version="1.0" encoding="utf-8"?>
<p:tagLst xmlns:a="http://schemas.openxmlformats.org/drawingml/2006/main" xmlns:r="http://schemas.openxmlformats.org/officeDocument/2006/relationships" xmlns:p="http://schemas.openxmlformats.org/presentationml/2006/main">
  <p:tag name="TIMING" val="|0.4|0.6|0.5|0.5|0.5"/>
</p:tagLst>
</file>

<file path=ppt/tags/tag71.xml><?xml version="1.0" encoding="utf-8"?>
<p:tagLst xmlns:a="http://schemas.openxmlformats.org/drawingml/2006/main" xmlns:r="http://schemas.openxmlformats.org/officeDocument/2006/relationships" xmlns:p="http://schemas.openxmlformats.org/presentationml/2006/main">
  <p:tag name="TIMING" val="|0.4|0.6|0.5|0.5|0.5"/>
</p:tagLst>
</file>

<file path=ppt/tags/tag72.xml><?xml version="1.0" encoding="utf-8"?>
<p:tagLst xmlns:a="http://schemas.openxmlformats.org/drawingml/2006/main" xmlns:r="http://schemas.openxmlformats.org/officeDocument/2006/relationships" xmlns:p="http://schemas.openxmlformats.org/presentationml/2006/main">
  <p:tag name="TIMING" val="|0.4|0.6|0.5|0.5|0.5"/>
</p:tagLst>
</file>

<file path=ppt/tags/tag73.xml><?xml version="1.0" encoding="utf-8"?>
<p:tagLst xmlns:a="http://schemas.openxmlformats.org/drawingml/2006/main" xmlns:r="http://schemas.openxmlformats.org/officeDocument/2006/relationships" xmlns:p="http://schemas.openxmlformats.org/presentationml/2006/main">
  <p:tag name="TIMING" val="|0.4|0.6|0.5|0.5|0.5"/>
</p:tagLst>
</file>

<file path=ppt/tags/tag74.xml><?xml version="1.0" encoding="utf-8"?>
<p:tagLst xmlns:a="http://schemas.openxmlformats.org/drawingml/2006/main" xmlns:r="http://schemas.openxmlformats.org/officeDocument/2006/relationships" xmlns:p="http://schemas.openxmlformats.org/presentationml/2006/main">
  <p:tag name="TIMING" val="|0.4|0.6|0.5|0.5|0.5"/>
</p:tagLst>
</file>

<file path=ppt/tags/tag75.xml><?xml version="1.0" encoding="utf-8"?>
<p:tagLst xmlns:a="http://schemas.openxmlformats.org/drawingml/2006/main" xmlns:r="http://schemas.openxmlformats.org/officeDocument/2006/relationships" xmlns:p="http://schemas.openxmlformats.org/presentationml/2006/main">
  <p:tag name="TIMING" val="|0.4|0.6|0.5|0.5|0.5"/>
</p:tagLst>
</file>

<file path=ppt/tags/tag76.xml><?xml version="1.0" encoding="utf-8"?>
<p:tagLst xmlns:a="http://schemas.openxmlformats.org/drawingml/2006/main" xmlns:r="http://schemas.openxmlformats.org/officeDocument/2006/relationships" xmlns:p="http://schemas.openxmlformats.org/presentationml/2006/main">
  <p:tag name="TIMING" val="|0.4|0.6|0.5|0.5|0.5"/>
</p:tagLst>
</file>

<file path=ppt/tags/tag77.xml><?xml version="1.0" encoding="utf-8"?>
<p:tagLst xmlns:a="http://schemas.openxmlformats.org/drawingml/2006/main" xmlns:r="http://schemas.openxmlformats.org/officeDocument/2006/relationships" xmlns:p="http://schemas.openxmlformats.org/presentationml/2006/main">
  <p:tag name="KSO_WM_UNIT_TABLE_BEAUTIFY" val="smartTable{39e16969-04c2-41fa-92c3-33c45c28e89f}"/>
  <p:tag name="TABLE_ENDDRAG_ORIGIN_RECT" val="332*386"/>
  <p:tag name="TABLE_ENDDRAG_RECT" val="80*109*332*386"/>
</p:tagLst>
</file>

<file path=ppt/tags/tag78.xml><?xml version="1.0" encoding="utf-8"?>
<p:tagLst xmlns:a="http://schemas.openxmlformats.org/drawingml/2006/main" xmlns:r="http://schemas.openxmlformats.org/officeDocument/2006/relationships" xmlns:p="http://schemas.openxmlformats.org/presentationml/2006/main">
  <p:tag name="KSO_WM_UNIT_TABLE_BEAUTIFY" val="smartTable{e32c127e-338c-4c98-a419-caa0d444dcb8}"/>
  <p:tag name="TABLE_ENDDRAG_ORIGIN_RECT" val="407*386"/>
  <p:tag name="TABLE_ENDDRAG_RECT" val="442*135*407*386"/>
</p:tagLst>
</file>

<file path=ppt/tags/tag79.xml><?xml version="1.0" encoding="utf-8"?>
<p:tagLst xmlns:a="http://schemas.openxmlformats.org/drawingml/2006/main" xmlns:r="http://schemas.openxmlformats.org/officeDocument/2006/relationships" xmlns:p="http://schemas.openxmlformats.org/presentationml/2006/main">
  <p:tag name="TIMING" val="|0.4|0.6|0.5|0.5|0.5"/>
</p:tagLst>
</file>

<file path=ppt/tags/tag8.xml><?xml version="1.0" encoding="utf-8"?>
<p:tagLst xmlns:a="http://schemas.openxmlformats.org/drawingml/2006/main" xmlns:r="http://schemas.openxmlformats.org/officeDocument/2006/relationships" xmlns:p="http://schemas.openxmlformats.org/presentationml/2006/main">
  <p:tag name="TIMING" val="|0.4|0.6|0.5|0.5|0.5"/>
</p:tagLst>
</file>

<file path=ppt/tags/tag80.xml><?xml version="1.0" encoding="utf-8"?>
<p:tagLst xmlns:a="http://schemas.openxmlformats.org/drawingml/2006/main" xmlns:r="http://schemas.openxmlformats.org/officeDocument/2006/relationships" xmlns:p="http://schemas.openxmlformats.org/presentationml/2006/main">
  <p:tag name="TIMING" val="|0.4|0.6|0.5|0.5|0.5"/>
</p:tagLst>
</file>

<file path=ppt/tags/tag81.xml><?xml version="1.0" encoding="utf-8"?>
<p:tagLst xmlns:a="http://schemas.openxmlformats.org/drawingml/2006/main" xmlns:r="http://schemas.openxmlformats.org/officeDocument/2006/relationships" xmlns:p="http://schemas.openxmlformats.org/presentationml/2006/main">
  <p:tag name="TIMING" val="|0.4|0.6|0.5|0.5|0.5"/>
</p:tagLst>
</file>

<file path=ppt/tags/tag82.xml><?xml version="1.0" encoding="utf-8"?>
<p:tagLst xmlns:a="http://schemas.openxmlformats.org/drawingml/2006/main" xmlns:r="http://schemas.openxmlformats.org/officeDocument/2006/relationships" xmlns:p="http://schemas.openxmlformats.org/presentationml/2006/main">
  <p:tag name="TIMING" val="|0.4|0.6|0.5|0.5|0.5"/>
</p:tagLst>
</file>

<file path=ppt/tags/tag83.xml><?xml version="1.0" encoding="utf-8"?>
<p:tagLst xmlns:a="http://schemas.openxmlformats.org/drawingml/2006/main" xmlns:r="http://schemas.openxmlformats.org/officeDocument/2006/relationships" xmlns:p="http://schemas.openxmlformats.org/presentationml/2006/main">
  <p:tag name="TIMING" val="|0.4|0.6|0.5|0.5|0.5"/>
</p:tagLst>
</file>

<file path=ppt/tags/tag84.xml><?xml version="1.0" encoding="utf-8"?>
<p:tagLst xmlns:a="http://schemas.openxmlformats.org/drawingml/2006/main" xmlns:r="http://schemas.openxmlformats.org/officeDocument/2006/relationships" xmlns:p="http://schemas.openxmlformats.org/presentationml/2006/main">
  <p:tag name="TIMING" val="|0.4|0.6|0.5|0.5|0.5"/>
</p:tagLst>
</file>

<file path=ppt/tags/tag85.xml><?xml version="1.0" encoding="utf-8"?>
<p:tagLst xmlns:a="http://schemas.openxmlformats.org/drawingml/2006/main" xmlns:r="http://schemas.openxmlformats.org/officeDocument/2006/relationships" xmlns:p="http://schemas.openxmlformats.org/presentationml/2006/main">
  <p:tag name="TIMING" val="|0.4|0.6|0.5|0.5|0.5"/>
</p:tagLst>
</file>

<file path=ppt/tags/tag86.xml><?xml version="1.0" encoding="utf-8"?>
<p:tagLst xmlns:a="http://schemas.openxmlformats.org/drawingml/2006/main" xmlns:r="http://schemas.openxmlformats.org/officeDocument/2006/relationships" xmlns:p="http://schemas.openxmlformats.org/presentationml/2006/main">
  <p:tag name="TIMING" val="|0.4|0.6|0.5|0.5|0.5"/>
</p:tagLst>
</file>

<file path=ppt/tags/tag87.xml><?xml version="1.0" encoding="utf-8"?>
<p:tagLst xmlns:a="http://schemas.openxmlformats.org/drawingml/2006/main" xmlns:r="http://schemas.openxmlformats.org/officeDocument/2006/relationships" xmlns:p="http://schemas.openxmlformats.org/presentationml/2006/main">
  <p:tag name="TIMING" val="|0.4|0.6|0.5|0.5|0.5"/>
</p:tagLst>
</file>

<file path=ppt/tags/tag88.xml><?xml version="1.0" encoding="utf-8"?>
<p:tagLst xmlns:a="http://schemas.openxmlformats.org/drawingml/2006/main" xmlns:r="http://schemas.openxmlformats.org/officeDocument/2006/relationships" xmlns:p="http://schemas.openxmlformats.org/presentationml/2006/main">
  <p:tag name="TIMING" val="|0.4|0.6|0.5|0.5|0.5"/>
</p:tagLst>
</file>

<file path=ppt/tags/tag89.xml><?xml version="1.0" encoding="utf-8"?>
<p:tagLst xmlns:a="http://schemas.openxmlformats.org/drawingml/2006/main" xmlns:r="http://schemas.openxmlformats.org/officeDocument/2006/relationships" xmlns:p="http://schemas.openxmlformats.org/presentationml/2006/main">
  <p:tag name="TIMING" val="|0.4|0.6|0.5|0.5|0.5"/>
</p:tagLst>
</file>

<file path=ppt/tags/tag9.xml><?xml version="1.0" encoding="utf-8"?>
<p:tagLst xmlns:a="http://schemas.openxmlformats.org/drawingml/2006/main" xmlns:r="http://schemas.openxmlformats.org/officeDocument/2006/relationships" xmlns:p="http://schemas.openxmlformats.org/presentationml/2006/main">
  <p:tag name="TIMING" val="|0.4|0.6|0.5|0.5|0.5"/>
</p:tagLst>
</file>

<file path=ppt/tags/tag90.xml><?xml version="1.0" encoding="utf-8"?>
<p:tagLst xmlns:a="http://schemas.openxmlformats.org/drawingml/2006/main" xmlns:r="http://schemas.openxmlformats.org/officeDocument/2006/relationships" xmlns:p="http://schemas.openxmlformats.org/presentationml/2006/main">
  <p:tag name="TIMING" val="|0.4|0.6|0.5|0.5|0.5"/>
</p:tagLst>
</file>

<file path=ppt/tags/tag91.xml><?xml version="1.0" encoding="utf-8"?>
<p:tagLst xmlns:a="http://schemas.openxmlformats.org/drawingml/2006/main" xmlns:r="http://schemas.openxmlformats.org/officeDocument/2006/relationships" xmlns:p="http://schemas.openxmlformats.org/presentationml/2006/main">
  <p:tag name="TIMING" val="|0.1|0.4|0.7"/>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r2l3oxx">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4909</Words>
  <Application>Microsoft Office PowerPoint</Application>
  <PresentationFormat>宽屏</PresentationFormat>
  <Paragraphs>582</Paragraphs>
  <Slides>96</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96</vt:i4>
      </vt:variant>
    </vt:vector>
  </HeadingPairs>
  <TitlesOfParts>
    <vt:vector size="105" baseType="lpstr">
      <vt:lpstr>等线</vt:lpstr>
      <vt:lpstr>方正正黑简体</vt:lpstr>
      <vt:lpstr>宋体</vt:lpstr>
      <vt:lpstr>微软雅黑</vt:lpstr>
      <vt:lpstr>Arial</vt:lpstr>
      <vt:lpstr>Calibri</vt:lpstr>
      <vt:lpstr>Times New Roman</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绿色圆点</dc:title>
  <dc:creator>第一PPT</dc:creator>
  <cp:keywords>www.1ppt.com</cp:keywords>
  <dc:description>www.1ppt.com</dc:description>
  <cp:lastModifiedBy>sq gg</cp:lastModifiedBy>
  <cp:revision>2</cp:revision>
  <dcterms:created xsi:type="dcterms:W3CDTF">2022-06-14T08:44:37Z</dcterms:created>
  <dcterms:modified xsi:type="dcterms:W3CDTF">2022-06-14T09:18:25Z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